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44"/>
  </p:notesMasterIdLst>
  <p:handoutMasterIdLst>
    <p:handoutMasterId r:id="rId45"/>
  </p:handoutMasterIdLst>
  <p:sldIdLst>
    <p:sldId id="256" r:id="rId3"/>
    <p:sldId id="362" r:id="rId4"/>
    <p:sldId id="320" r:id="rId5"/>
    <p:sldId id="361" r:id="rId6"/>
    <p:sldId id="358" r:id="rId7"/>
    <p:sldId id="360" r:id="rId8"/>
    <p:sldId id="359" r:id="rId9"/>
    <p:sldId id="391" r:id="rId10"/>
    <p:sldId id="392" r:id="rId11"/>
    <p:sldId id="395" r:id="rId12"/>
    <p:sldId id="401" r:id="rId13"/>
    <p:sldId id="369" r:id="rId14"/>
    <p:sldId id="316" r:id="rId15"/>
    <p:sldId id="324" r:id="rId16"/>
    <p:sldId id="318" r:id="rId17"/>
    <p:sldId id="317" r:id="rId18"/>
    <p:sldId id="376" r:id="rId19"/>
    <p:sldId id="319" r:id="rId20"/>
    <p:sldId id="322" r:id="rId21"/>
    <p:sldId id="323" r:id="rId22"/>
    <p:sldId id="403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80" r:id="rId31"/>
    <p:sldId id="399" r:id="rId32"/>
    <p:sldId id="371" r:id="rId33"/>
    <p:sldId id="343" r:id="rId34"/>
    <p:sldId id="372" r:id="rId35"/>
    <p:sldId id="373" r:id="rId36"/>
    <p:sldId id="344" r:id="rId37"/>
    <p:sldId id="374" r:id="rId38"/>
    <p:sldId id="345" r:id="rId39"/>
    <p:sldId id="346" r:id="rId40"/>
    <p:sldId id="347" r:id="rId41"/>
    <p:sldId id="402" r:id="rId42"/>
    <p:sldId id="379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2925" userDrawn="1">
          <p15:clr>
            <a:srgbClr val="A4A3A4"/>
          </p15:clr>
        </p15:guide>
        <p15:guide id="3" orient="horz" pos="2168" userDrawn="1">
          <p15:clr>
            <a:srgbClr val="A4A3A4"/>
          </p15:clr>
        </p15:guide>
        <p15:guide id="4" pos="2929" userDrawn="1">
          <p15:clr>
            <a:srgbClr val="A4A3A4"/>
          </p15:clr>
        </p15:guide>
        <p15:guide id="5" orient="horz" pos="2898">
          <p15:clr>
            <a:srgbClr val="A4A3A4"/>
          </p15:clr>
        </p15:guide>
        <p15:guide id="6" orient="horz" pos="2929">
          <p15:clr>
            <a:srgbClr val="A4A3A4"/>
          </p15:clr>
        </p15:guide>
        <p15:guide id="7" pos="2205">
          <p15:clr>
            <a:srgbClr val="A4A3A4"/>
          </p15:clr>
        </p15:guide>
        <p15:guide id="8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062"/>
    <a:srgbClr val="080808"/>
    <a:srgbClr val="002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14" autoAdjust="0"/>
    <p:restoredTop sz="86826" autoAdjust="0"/>
  </p:normalViewPr>
  <p:slideViewPr>
    <p:cSldViewPr>
      <p:cViewPr varScale="1">
        <p:scale>
          <a:sx n="74" d="100"/>
          <a:sy n="74" d="100"/>
        </p:scale>
        <p:origin x="115" y="77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19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>
      <p:cViewPr varScale="1">
        <p:scale>
          <a:sx n="85" d="100"/>
          <a:sy n="85" d="100"/>
        </p:scale>
        <p:origin x="667" y="53"/>
      </p:cViewPr>
      <p:guideLst>
        <p:guide orient="horz" pos="2145"/>
        <p:guide pos="2925"/>
        <p:guide orient="horz" pos="2168"/>
        <p:guide pos="2929"/>
        <p:guide orient="horz" pos="2898"/>
        <p:guide orient="horz" pos="2929"/>
        <p:guide pos="2205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775" tIns="46888" rIns="93775" bIns="4688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2"/>
            <a:ext cx="3037840" cy="464820"/>
          </a:xfrm>
          <a:prstGeom prst="rect">
            <a:avLst/>
          </a:prstGeom>
        </p:spPr>
        <p:txBody>
          <a:bodyPr vert="horz" lIns="93775" tIns="46888" rIns="93775" bIns="46888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pPr/>
              <a:t>3/6/2017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70"/>
            <a:ext cx="3037840" cy="464820"/>
          </a:xfrm>
          <a:prstGeom prst="rect">
            <a:avLst/>
          </a:prstGeom>
        </p:spPr>
        <p:txBody>
          <a:bodyPr vert="horz" lIns="93775" tIns="46888" rIns="93775" bIns="4688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70"/>
            <a:ext cx="3037840" cy="464820"/>
          </a:xfrm>
          <a:prstGeom prst="rect">
            <a:avLst/>
          </a:prstGeom>
        </p:spPr>
        <p:txBody>
          <a:bodyPr vert="horz" lIns="93775" tIns="46888" rIns="93775" bIns="46888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775" tIns="46888" rIns="93775" bIns="4688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2"/>
            <a:ext cx="3037840" cy="464820"/>
          </a:xfrm>
          <a:prstGeom prst="rect">
            <a:avLst/>
          </a:prstGeom>
        </p:spPr>
        <p:txBody>
          <a:bodyPr vert="horz" lIns="93775" tIns="46888" rIns="93775" bIns="46888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pPr/>
              <a:t>3/6/2017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5" tIns="46888" rIns="93775" bIns="4688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80"/>
          </a:xfrm>
          <a:prstGeom prst="rect">
            <a:avLst/>
          </a:prstGeom>
        </p:spPr>
        <p:txBody>
          <a:bodyPr vert="horz" lIns="93775" tIns="46888" rIns="93775" bIns="46888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0"/>
            <a:ext cx="3037840" cy="464820"/>
          </a:xfrm>
          <a:prstGeom prst="rect">
            <a:avLst/>
          </a:prstGeom>
        </p:spPr>
        <p:txBody>
          <a:bodyPr vert="horz" lIns="93775" tIns="46888" rIns="93775" bIns="4688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70"/>
            <a:ext cx="3037840" cy="464820"/>
          </a:xfrm>
          <a:prstGeom prst="rect">
            <a:avLst/>
          </a:prstGeom>
        </p:spPr>
        <p:txBody>
          <a:bodyPr vert="horz" lIns="93775" tIns="46888" rIns="93775" bIns="46888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67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  <a:tabLst>
                <a:tab pos="5260014" algn="r"/>
              </a:tabLst>
            </a:pPr>
            <a:r>
              <a:rPr lang="en-US" u="sng" dirty="0" smtClean="0">
                <a:solidFill>
                  <a:prstClr val="black"/>
                </a:solidFill>
              </a:rPr>
              <a:t>					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44DE2-5E55-435B-8882-0A459A9EEC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Harry Gee &amp; Associates, PLLC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5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4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8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52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2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5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0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38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3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98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5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9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18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09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1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7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63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18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7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5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0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42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5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2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64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vert="horz" wrap="square" lIns="93787" tIns="46894" rIns="93787" bIns="46894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tabLst>
                <a:tab pos="5360638" algn="r"/>
              </a:tabLst>
            </a:pPr>
            <a:r>
              <a:rPr lang="en-US" u="sng" dirty="0">
                <a:solidFill>
                  <a:prstClr val="black"/>
                </a:solidFill>
              </a:rPr>
              <a:t>								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Harry Gee &amp; Associates, PLLC</a:t>
            </a:r>
          </a:p>
        </p:txBody>
      </p:sp>
    </p:spTree>
    <p:extLst>
      <p:ext uri="{BB962C8B-B14F-4D97-AF65-F5344CB8AC3E}">
        <p14:creationId xmlns:p14="http://schemas.microsoft.com/office/powerpoint/2010/main" val="2293584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7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0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  <a:tabLst>
                <a:tab pos="5260014" algn="r"/>
              </a:tabLst>
            </a:pPr>
            <a:r>
              <a:rPr lang="en-US" u="sng" dirty="0" smtClean="0">
                <a:solidFill>
                  <a:prstClr val="black"/>
                </a:solidFill>
              </a:rPr>
              <a:t>					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44DE2-5E55-435B-8882-0A459A9EEC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Harry Gee &amp; Associates, PLLC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0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  <a:tabLst>
                <a:tab pos="5260014" algn="r"/>
              </a:tabLst>
            </a:pPr>
            <a:r>
              <a:rPr lang="en-US" u="sng" dirty="0" smtClean="0">
                <a:solidFill>
                  <a:prstClr val="black"/>
                </a:solidFill>
              </a:rPr>
              <a:t>					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44DE2-5E55-435B-8882-0A459A9EEC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Harry Gee &amp; Associates, PLLC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>
            <a:lvl1pPr>
              <a:defRPr sz="6600" cap="small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DBB5315-25FC-44D6-B59A-16866AC72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7" indent="-227017">
              <a:buFont typeface="Segoe UI Semilight" panose="020B0402040204020203" pitchFamily="34" charset="0"/>
              <a:buChar char="●"/>
              <a:defRPr sz="28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15" indent="-228604">
              <a:buFont typeface="Courier New" panose="02070309020205020404" pitchFamily="49" charset="0"/>
              <a:buChar char="o"/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141432" indent="-228604">
              <a:buFont typeface="Arial" panose="020B0604020202020204" pitchFamily="34" charset="0"/>
              <a:buChar char="•"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600" b="1" cap="small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99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2" indent="0">
              <a:buNone/>
              <a:defRPr sz="1600" b="1"/>
            </a:lvl4pPr>
            <a:lvl5pPr marL="1828831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99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2" indent="0">
              <a:buNone/>
              <a:defRPr sz="1600" b="1"/>
            </a:lvl4pPr>
            <a:lvl5pPr marL="1828831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581150"/>
            <a:ext cx="3008313" cy="1162050"/>
          </a:xfrm>
        </p:spPr>
        <p:txBody>
          <a:bodyPr anchor="b">
            <a:normAutofit/>
          </a:bodyPr>
          <a:lstStyle>
            <a:lvl1pPr algn="l">
              <a:defRPr sz="20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9"/>
            <a:ext cx="5111751" cy="5853113"/>
          </a:xfrm>
        </p:spPr>
        <p:txBody>
          <a:bodyPr/>
          <a:lstStyle>
            <a:lvl1pPr>
              <a:defRPr sz="32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801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743209"/>
            <a:ext cx="3008313" cy="3382963"/>
          </a:xfr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1200"/>
            </a:lvl2pPr>
            <a:lvl3pPr marL="914415" indent="0">
              <a:buNone/>
              <a:defRPr sz="1000"/>
            </a:lvl3pPr>
            <a:lvl4pPr marL="1371622" indent="0">
              <a:buNone/>
              <a:defRPr sz="900"/>
            </a:lvl4pPr>
            <a:lvl5pPr marL="1828831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2801"/>
            </a:lvl2pPr>
            <a:lvl3pPr marL="914415" indent="0">
              <a:buNone/>
              <a:defRPr sz="2399"/>
            </a:lvl3pPr>
            <a:lvl4pPr marL="1371622" indent="0">
              <a:buNone/>
              <a:defRPr sz="2000"/>
            </a:lvl4pPr>
            <a:lvl5pPr marL="1828831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1200"/>
            </a:lvl2pPr>
            <a:lvl3pPr marL="914415" indent="0">
              <a:buNone/>
              <a:defRPr sz="1000"/>
            </a:lvl3pPr>
            <a:lvl4pPr marL="1371622" indent="0">
              <a:buNone/>
              <a:defRPr sz="900"/>
            </a:lvl4pPr>
            <a:lvl5pPr marL="1828831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EditPoints="1"/>
          </p:cNvSpPr>
          <p:nvPr/>
        </p:nvSpPr>
        <p:spPr bwMode="auto">
          <a:xfrm>
            <a:off x="-3570" y="283464"/>
            <a:ext cx="9145191" cy="640080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4232" y="274638"/>
            <a:ext cx="7315200" cy="1143000"/>
          </a:xfrm>
          <a:prstGeom prst="roundRect">
            <a:avLst>
              <a:gd name="adj" fmla="val 19043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effectLst>
            <a:outerShdw blurRad="50800" dist="76200" dir="8100000" algn="tr" rotWithShape="0">
              <a:schemeClr val="accent6">
                <a:lumMod val="60000"/>
                <a:lumOff val="40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effectLst>
            <a:outerShdw blurRad="50800" dist="76200" dir="8100000" algn="tr" rotWithShape="0">
              <a:schemeClr val="accent6">
                <a:lumMod val="60000"/>
                <a:lumOff val="40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US" smtClean="0"/>
              <a:t>03/08/2017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HG 201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61" y="76200"/>
            <a:ext cx="1082843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8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15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7017" indent="-227017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3201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7399" indent="-230192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–"/>
        <a:defRPr sz="2801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914415" indent="-228604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2399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141432" indent="-228604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376386" indent="-228604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»"/>
        <a:tabLst>
          <a:tab pos="1376386" algn="l"/>
        </a:tabLst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42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4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15" userDrawn="1">
          <p15:clr>
            <a:srgbClr val="F26B43"/>
          </p15:clr>
        </p15:guide>
        <p15:guide id="0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621792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Andrew H. Gee &amp; Dhiraj Suvarna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765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Harry Gee &amp; Associates, PLLC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64592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small" dirty="0">
                <a:latin typeface="Segoe UI" panose="020B0502040204020203" pitchFamily="34" charset="0"/>
                <a:cs typeface="Segoe UI" panose="020B0502040204020203" pitchFamily="34" charset="0"/>
              </a:rPr>
              <a:t>Obtaining H-1B Status </a:t>
            </a:r>
            <a:r>
              <a:rPr lang="en-US" sz="6000" cap="small" dirty="0" smtClean="0">
                <a:latin typeface="Segoe UI" panose="020B0502040204020203" pitchFamily="34" charset="0"/>
                <a:cs typeface="Segoe UI" panose="020B0502040204020203" pitchFamily="34" charset="0"/>
              </a:rPr>
              <a:t>&amp; Employment-Based </a:t>
            </a:r>
            <a:r>
              <a:rPr lang="en-US" sz="6000" cap="small" dirty="0">
                <a:latin typeface="Segoe UI" panose="020B0502040204020203" pitchFamily="34" charset="0"/>
                <a:cs typeface="Segoe UI" panose="020B0502040204020203" pitchFamily="34" charset="0"/>
              </a:rPr>
              <a:t>Immigration</a:t>
            </a:r>
            <a:endParaRPr lang="en-US" sz="6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6217920"/>
            <a:ext cx="3346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www.HarryGee.com/UH2017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24- Month STEM Extension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</a:rPr>
              <a:t>Science, Technology, Engineering, Math fields</a:t>
            </a:r>
          </a:p>
          <a:p>
            <a:pPr lvl="1" algn="just">
              <a:spcBef>
                <a:spcPts val="600"/>
              </a:spcBef>
            </a:pPr>
            <a:r>
              <a:rPr lang="en-US" sz="2000" dirty="0" smtClean="0">
                <a:latin typeface="Segoe UI Semilight"/>
              </a:rPr>
              <a:t>New I-20 from school must list this information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</a:rPr>
              <a:t>Employer must be registered with E-Verify</a:t>
            </a:r>
          </a:p>
          <a:p>
            <a:pPr lvl="1"/>
            <a:r>
              <a:rPr lang="en-US" sz="2000" dirty="0" smtClean="0">
                <a:latin typeface="Segoe UI Semilight"/>
              </a:rPr>
              <a:t>Some employers </a:t>
            </a:r>
            <a:r>
              <a:rPr lang="en-US" sz="2000" dirty="0">
                <a:latin typeface="Segoe UI Semilight"/>
              </a:rPr>
              <a:t>prefer not to participate as an MOU needs to be signed</a:t>
            </a:r>
          </a:p>
          <a:p>
            <a:pPr marL="227017" lvl="2" indent="-227017">
              <a:buFont typeface="Segoe UI Semilight" panose="020B0402040204020203" pitchFamily="34" charset="0"/>
              <a:buChar char="●"/>
            </a:pPr>
            <a:r>
              <a:rPr lang="en-US" sz="2400" dirty="0" smtClean="0">
                <a:latin typeface="Segoe UI Semilight"/>
              </a:rPr>
              <a:t>Student </a:t>
            </a:r>
            <a:r>
              <a:rPr lang="en-US" sz="2400" dirty="0">
                <a:latin typeface="Segoe UI Semilight"/>
              </a:rPr>
              <a:t>and Employer </a:t>
            </a:r>
            <a:r>
              <a:rPr lang="en-US" sz="2400" dirty="0" smtClean="0">
                <a:latin typeface="Segoe UI Semilight"/>
              </a:rPr>
              <a:t>prepare and file </a:t>
            </a:r>
            <a:r>
              <a:rPr lang="en-US" sz="2400" dirty="0">
                <a:latin typeface="Segoe UI Semilight"/>
              </a:rPr>
              <a:t>Training plan (I-983) 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</a:rPr>
              <a:t>Requires filing an application for the EAD</a:t>
            </a:r>
          </a:p>
          <a:p>
            <a:pPr lvl="1" algn="just">
              <a:spcBef>
                <a:spcPts val="600"/>
              </a:spcBef>
            </a:pPr>
            <a:r>
              <a:rPr lang="en-US" sz="2000" dirty="0" smtClean="0">
                <a:latin typeface="Segoe UI Semilight"/>
              </a:rPr>
              <a:t>A more detailed application than the first OPT </a:t>
            </a:r>
          </a:p>
          <a:p>
            <a:pPr lvl="1"/>
            <a:r>
              <a:rPr lang="en-US" sz="2199" dirty="0" smtClean="0">
                <a:latin typeface="Segoe UI Semilight"/>
              </a:rPr>
              <a:t>Employers information required on the form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</a:rPr>
              <a:t>EAD Application must be filed prior to OPT expiration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</a:rPr>
              <a:t>180 day automatic extension of EAD if timely filed</a:t>
            </a:r>
          </a:p>
          <a:p>
            <a:r>
              <a:rPr lang="en-US" sz="2601" dirty="0" smtClean="0">
                <a:latin typeface="Segoe UI Semilight"/>
              </a:rPr>
              <a:t>DSO must receive routine updates from the Student</a:t>
            </a:r>
            <a:endParaRPr lang="en-US" sz="2601" dirty="0">
              <a:latin typeface="Segoe UI Semilight"/>
            </a:endParaRPr>
          </a:p>
          <a:p>
            <a:pPr algn="just"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>
                <a:solidFill>
                  <a:srgbClr val="5E6062"/>
                </a:solidFill>
              </a:rPr>
              <a:t>Harry Gee &amp; Associates, PLLC</a:t>
            </a:r>
            <a:endParaRPr lang="en-US" sz="1400" dirty="0">
              <a:solidFill>
                <a:srgbClr val="5E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z="1400" smtClean="0">
                <a:solidFill>
                  <a:srgbClr val="5E60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1400" dirty="0">
              <a:solidFill>
                <a:srgbClr val="5E60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Cap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Gap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>
                <a:latin typeface="Segoe UI Semilight"/>
              </a:rPr>
              <a:t>A Cap Gap situation arises generally where a student’s OPT authorization expires prior to </a:t>
            </a:r>
            <a:r>
              <a:rPr lang="en-US" dirty="0" smtClean="0">
                <a:latin typeface="Segoe UI Semilight"/>
              </a:rPr>
              <a:t>October 1</a:t>
            </a:r>
            <a:r>
              <a:rPr lang="en-US" baseline="30000" dirty="0" smtClean="0">
                <a:latin typeface="Segoe UI Semilight"/>
              </a:rPr>
              <a:t>st</a:t>
            </a:r>
            <a:endParaRPr lang="en-US" dirty="0">
              <a:latin typeface="Segoe UI Semilight"/>
            </a:endParaRPr>
          </a:p>
          <a:p>
            <a:r>
              <a:rPr lang="en-US" dirty="0">
                <a:latin typeface="Segoe UI Semilight"/>
              </a:rPr>
              <a:t>Cap Gap provisions automatically extend the student’s F-1 status and OPT authorization until the October 1 effective date for foreign nationals who </a:t>
            </a:r>
            <a:r>
              <a:rPr lang="en-US" dirty="0" smtClean="0">
                <a:latin typeface="Segoe UI Semilight"/>
              </a:rPr>
              <a:t>have timely </a:t>
            </a:r>
            <a:r>
              <a:rPr lang="en-US" dirty="0">
                <a:latin typeface="Segoe UI Semilight"/>
              </a:rPr>
              <a:t>filed </a:t>
            </a:r>
            <a:r>
              <a:rPr lang="en-US" dirty="0" smtClean="0">
                <a:latin typeface="Segoe UI Semilight"/>
              </a:rPr>
              <a:t>an </a:t>
            </a:r>
            <a:r>
              <a:rPr lang="en-US" dirty="0">
                <a:latin typeface="Segoe UI Semilight"/>
              </a:rPr>
              <a:t>H-1B petition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371" y="274320"/>
            <a:ext cx="29865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H-1B</a:t>
            </a:r>
          </a:p>
          <a:p>
            <a:pPr algn="ctr"/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In’s and Out’s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H-1B: Temporary Professionals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sz="2700" dirty="0">
                <a:latin typeface="Segoe UI Semilight"/>
              </a:rPr>
              <a:t>The H-1B is a temporary non-immigrant status that permits a </a:t>
            </a:r>
            <a:r>
              <a:rPr lang="en-US" sz="2700" dirty="0" smtClean="0">
                <a:latin typeface="Segoe UI Semilight"/>
              </a:rPr>
              <a:t>qualified foreign </a:t>
            </a:r>
            <a:r>
              <a:rPr lang="en-US" sz="2700" dirty="0">
                <a:latin typeface="Segoe UI Semilight"/>
              </a:rPr>
              <a:t>national to work in the U.S. in a </a:t>
            </a:r>
            <a:r>
              <a:rPr lang="en-US" sz="2700" dirty="0" smtClean="0">
                <a:latin typeface="Segoe UI Semilight"/>
              </a:rPr>
              <a:t>‘specialty occupation’ </a:t>
            </a:r>
            <a:r>
              <a:rPr lang="en-US" sz="2700" dirty="0">
                <a:latin typeface="Segoe UI Semilight"/>
              </a:rPr>
              <a:t>that requires the services of a </a:t>
            </a:r>
            <a:r>
              <a:rPr lang="en-US" sz="2700" dirty="0" smtClean="0">
                <a:latin typeface="Segoe UI Semilight"/>
              </a:rPr>
              <a:t>professional</a:t>
            </a:r>
          </a:p>
          <a:p>
            <a:r>
              <a:rPr lang="en-US" sz="2700" dirty="0" smtClean="0">
                <a:latin typeface="Segoe UI Semilight"/>
              </a:rPr>
              <a:t>‘Professional’ is </a:t>
            </a:r>
            <a:r>
              <a:rPr lang="en-US" sz="2700" dirty="0">
                <a:latin typeface="Segoe UI Semilight"/>
              </a:rPr>
              <a:t>essentially defined as a position minimally requiring a Bachelor’s </a:t>
            </a:r>
            <a:r>
              <a:rPr lang="en-US" sz="2700" dirty="0" smtClean="0">
                <a:latin typeface="Segoe UI Semilight"/>
              </a:rPr>
              <a:t>degree</a:t>
            </a:r>
          </a:p>
          <a:p>
            <a:pPr lvl="1"/>
            <a:r>
              <a:rPr lang="en-US" sz="2298" dirty="0">
                <a:latin typeface="Segoe UI Semilight"/>
              </a:rPr>
              <a:t>The position must require a degree</a:t>
            </a:r>
          </a:p>
          <a:p>
            <a:pPr lvl="1"/>
            <a:r>
              <a:rPr lang="en-US" sz="2298" dirty="0" smtClean="0">
                <a:latin typeface="Segoe UI Semilight"/>
              </a:rPr>
              <a:t>The foreign national must have a degree or equivalent in a relevant 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 </a:t>
            </a:r>
            <a:r>
              <a:rPr lang="en-US" dirty="0">
                <a:latin typeface="Segoe UI Semibold" panose="020B0702040204020203" pitchFamily="34" charset="0"/>
              </a:rPr>
              <a:t>Employer Specific </a:t>
            </a:r>
            <a:r>
              <a:rPr lang="en-US" dirty="0" smtClean="0">
                <a:latin typeface="Segoe UI Semibold" panose="020B0702040204020203" pitchFamily="34" charset="0"/>
              </a:rPr>
              <a:t>&amp;</a:t>
            </a:r>
            <a:br>
              <a:rPr lang="en-US" dirty="0" smtClean="0">
                <a:latin typeface="Segoe UI Semibold" panose="020B0702040204020203" pitchFamily="34" charset="0"/>
              </a:rPr>
            </a:br>
            <a:r>
              <a:rPr lang="en-US" dirty="0" smtClean="0">
                <a:latin typeface="Segoe UI Semibold" panose="020B0702040204020203" pitchFamily="34" charset="0"/>
              </a:rPr>
              <a:t>Position Specific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sz="2700" dirty="0">
                <a:latin typeface="Segoe UI Semilight"/>
              </a:rPr>
              <a:t>The H-1B approval is limited to the job that the sponsor company describes in the </a:t>
            </a:r>
            <a:r>
              <a:rPr lang="en-US" sz="2700" dirty="0" smtClean="0">
                <a:latin typeface="Segoe UI Semilight"/>
              </a:rPr>
              <a:t>application</a:t>
            </a:r>
          </a:p>
          <a:p>
            <a:r>
              <a:rPr lang="en-US" sz="2700" dirty="0" smtClean="0">
                <a:latin typeface="Segoe UI Semilight"/>
              </a:rPr>
              <a:t>The H-1B will have to obtain </a:t>
            </a:r>
            <a:r>
              <a:rPr lang="en-US" sz="2700" dirty="0">
                <a:latin typeface="Segoe UI Semilight"/>
              </a:rPr>
              <a:t>an </a:t>
            </a:r>
            <a:r>
              <a:rPr lang="en-US" sz="2700" dirty="0" smtClean="0">
                <a:latin typeface="Segoe UI Semilight"/>
              </a:rPr>
              <a:t>additional, concurrent approval to </a:t>
            </a:r>
            <a:r>
              <a:rPr lang="en-US" sz="2700" dirty="0">
                <a:latin typeface="Segoe UI Semilight"/>
              </a:rPr>
              <a:t>work second or side </a:t>
            </a:r>
            <a:r>
              <a:rPr lang="en-US" sz="2700" dirty="0" smtClean="0">
                <a:latin typeface="Segoe UI Semilight"/>
              </a:rPr>
              <a:t>jobs</a:t>
            </a:r>
          </a:p>
          <a:p>
            <a:r>
              <a:rPr lang="en-US" sz="2700" dirty="0" smtClean="0">
                <a:latin typeface="Segoe UI Semilight"/>
              </a:rPr>
              <a:t>A new </a:t>
            </a:r>
            <a:r>
              <a:rPr lang="en-US" sz="2700" dirty="0">
                <a:latin typeface="Segoe UI Semilight"/>
              </a:rPr>
              <a:t>approval is required when changing </a:t>
            </a:r>
            <a:r>
              <a:rPr lang="en-US" sz="2700" dirty="0" smtClean="0">
                <a:latin typeface="Segoe UI Semilight"/>
              </a:rPr>
              <a:t>positions, although some leeway </a:t>
            </a:r>
            <a:r>
              <a:rPr lang="en-US" sz="2700" dirty="0">
                <a:latin typeface="Segoe UI Semilight"/>
              </a:rPr>
              <a:t>given </a:t>
            </a:r>
            <a:r>
              <a:rPr lang="en-US" sz="2700" dirty="0" smtClean="0">
                <a:latin typeface="Segoe UI Semilight"/>
              </a:rPr>
              <a:t>to limited progression in the same position (We suggest quick attorney review, as certain responsibilities </a:t>
            </a:r>
            <a:r>
              <a:rPr lang="en-US" sz="2700" dirty="0">
                <a:latin typeface="Segoe UI Semilight"/>
              </a:rPr>
              <a:t>mandate </a:t>
            </a:r>
            <a:r>
              <a:rPr lang="en-US" sz="2700" dirty="0" smtClean="0">
                <a:latin typeface="Segoe UI Semilight"/>
              </a:rPr>
              <a:t>amendments</a:t>
            </a:r>
            <a:r>
              <a:rPr lang="en-US" sz="2700" dirty="0">
                <a:latin typeface="Segoe UI Semilight"/>
              </a:rPr>
              <a:t>)</a:t>
            </a:r>
            <a:endParaRPr lang="en-US" sz="2700" dirty="0" smtClean="0">
              <a:latin typeface="Segoe UI Semi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14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 Timing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>
                <a:latin typeface="Segoe UI Semilight"/>
              </a:rPr>
              <a:t>The fiscal year begins on the 1st of </a:t>
            </a:r>
            <a:r>
              <a:rPr lang="en-US" dirty="0" smtClean="0">
                <a:latin typeface="Segoe UI Semilight"/>
              </a:rPr>
              <a:t>October</a:t>
            </a:r>
          </a:p>
          <a:p>
            <a:r>
              <a:rPr lang="en-US" dirty="0" smtClean="0">
                <a:latin typeface="Segoe UI Semilight"/>
              </a:rPr>
              <a:t>This </a:t>
            </a:r>
            <a:r>
              <a:rPr lang="en-US" dirty="0">
                <a:latin typeface="Segoe UI Semilight"/>
              </a:rPr>
              <a:t>is the first day </a:t>
            </a:r>
            <a:r>
              <a:rPr lang="en-US" dirty="0" smtClean="0">
                <a:latin typeface="Segoe UI Semilight"/>
              </a:rPr>
              <a:t>an H-1B employee may </a:t>
            </a:r>
            <a:r>
              <a:rPr lang="en-US" dirty="0">
                <a:latin typeface="Segoe UI Semilight"/>
              </a:rPr>
              <a:t>work for the sponsor </a:t>
            </a:r>
            <a:r>
              <a:rPr lang="en-US" dirty="0" smtClean="0">
                <a:latin typeface="Segoe UI Semilight"/>
              </a:rPr>
              <a:t>company</a:t>
            </a:r>
          </a:p>
          <a:p>
            <a:r>
              <a:rPr lang="en-US" dirty="0" smtClean="0">
                <a:latin typeface="Segoe UI Semilight"/>
              </a:rPr>
              <a:t>Applications </a:t>
            </a:r>
            <a:r>
              <a:rPr lang="en-US" dirty="0">
                <a:latin typeface="Segoe UI Semilight"/>
              </a:rPr>
              <a:t>may be received up to 6 months in advance of the effective </a:t>
            </a:r>
            <a:r>
              <a:rPr lang="en-US" dirty="0" smtClean="0">
                <a:latin typeface="Segoe UI Semilight"/>
              </a:rPr>
              <a:t>date</a:t>
            </a:r>
          </a:p>
          <a:p>
            <a:r>
              <a:rPr lang="en-US" dirty="0" smtClean="0">
                <a:latin typeface="Segoe UI Semilight"/>
              </a:rPr>
              <a:t>A lottery is typically held </a:t>
            </a:r>
            <a:r>
              <a:rPr lang="en-US" dirty="0">
                <a:latin typeface="Segoe UI Semilight"/>
              </a:rPr>
              <a:t> </a:t>
            </a:r>
            <a:r>
              <a:rPr lang="en-US" dirty="0" smtClean="0">
                <a:latin typeface="Segoe UI Semilight"/>
              </a:rPr>
              <a:t>for all applications received during </a:t>
            </a:r>
            <a:r>
              <a:rPr lang="en-US" dirty="0">
                <a:latin typeface="Segoe UI Semilight"/>
              </a:rPr>
              <a:t>the first 5 business </a:t>
            </a:r>
            <a:r>
              <a:rPr lang="en-US" dirty="0" smtClean="0">
                <a:latin typeface="Segoe UI Semilight"/>
              </a:rPr>
              <a:t>days of April </a:t>
            </a:r>
            <a:endParaRPr lang="en-US" dirty="0">
              <a:latin typeface="Segoe UI Semi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 Quotas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sz="2700" dirty="0">
                <a:latin typeface="Segoe UI Semilight"/>
              </a:rPr>
              <a:t>The H-1B is subject to an annual </a:t>
            </a:r>
            <a:r>
              <a:rPr lang="en-US" sz="2700" dirty="0" smtClean="0">
                <a:latin typeface="Segoe UI Semilight"/>
              </a:rPr>
              <a:t>limit of 65,000 </a:t>
            </a:r>
            <a:r>
              <a:rPr lang="en-US" sz="2700" dirty="0">
                <a:latin typeface="Segoe UI Semilight"/>
              </a:rPr>
              <a:t>for foreign nationals with Bachelor’s degrees, and an additional 20,000 for those with Master’s or higher degrees from U.S. </a:t>
            </a:r>
            <a:r>
              <a:rPr lang="en-US" sz="2700" dirty="0" smtClean="0">
                <a:latin typeface="Segoe UI Semilight"/>
              </a:rPr>
              <a:t>universities</a:t>
            </a:r>
          </a:p>
          <a:p>
            <a:r>
              <a:rPr lang="en-US" sz="2700" dirty="0" smtClean="0">
                <a:latin typeface="Segoe UI Semilight"/>
              </a:rPr>
              <a:t>By </a:t>
            </a:r>
            <a:r>
              <a:rPr lang="en-US" sz="2700" dirty="0">
                <a:latin typeface="Segoe UI Semilight"/>
              </a:rPr>
              <a:t>treaty 6,800 numbers are held for Singapore and Chile, and the unused numbers should be added back the following </a:t>
            </a:r>
            <a:r>
              <a:rPr lang="en-US" sz="2700" dirty="0" smtClean="0">
                <a:latin typeface="Segoe UI Semilight"/>
              </a:rPr>
              <a:t>year</a:t>
            </a:r>
          </a:p>
          <a:p>
            <a:r>
              <a:rPr lang="en-US" sz="2700" dirty="0" smtClean="0">
                <a:latin typeface="Segoe UI Semilight"/>
              </a:rPr>
              <a:t>Approximately 233,000 applications were received FY 2016, and 236,000 in FY 2017</a:t>
            </a:r>
            <a:endParaRPr lang="en-US" sz="2700" dirty="0">
              <a:latin typeface="Segoe UI Semi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 Quotas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17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82240"/>
              </p:ext>
            </p:extLst>
          </p:nvPr>
        </p:nvGraphicFramePr>
        <p:xfrm>
          <a:off x="1143000" y="1645920"/>
          <a:ext cx="6855230" cy="460247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22041"/>
                <a:gridCol w="769324"/>
                <a:gridCol w="1140249"/>
                <a:gridCol w="1346318"/>
                <a:gridCol w="686897"/>
                <a:gridCol w="1085297"/>
                <a:gridCol w="1305104"/>
              </a:tblGrid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Fiscal Year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Standard Quota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# Applications Received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Date closed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Masters Cap 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# Applications Received MA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Date Closed MA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133,000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2, 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May 4, 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163,000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8, 2008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31,200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April 8, 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December 21, 2009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October 25, 2009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January 26, 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December 24, 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November 22, 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October 21, 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June 11, 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June 7, 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5, 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&gt; 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5, 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172,500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7, 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&gt; 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April 7, 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7, 2015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&gt; 20,000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7, 2015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18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236,000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7, 2015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&gt; 20,000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7, 2015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3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 Quota Exemption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>
                <a:latin typeface="Segoe UI Semilight"/>
              </a:rPr>
              <a:t>Quota exemptions are </a:t>
            </a:r>
            <a:r>
              <a:rPr lang="en-US" dirty="0" smtClean="0">
                <a:latin typeface="Segoe UI Semilight"/>
              </a:rPr>
              <a:t>available </a:t>
            </a:r>
            <a:r>
              <a:rPr lang="en-US" dirty="0">
                <a:latin typeface="Segoe UI Semilight"/>
              </a:rPr>
              <a:t>to </a:t>
            </a:r>
            <a:r>
              <a:rPr lang="en-US" dirty="0" smtClean="0">
                <a:latin typeface="Segoe UI Semilight"/>
              </a:rPr>
              <a:t>universities </a:t>
            </a:r>
            <a:r>
              <a:rPr lang="en-US" dirty="0">
                <a:latin typeface="Segoe UI Semilight"/>
              </a:rPr>
              <a:t>or certain research </a:t>
            </a:r>
            <a:r>
              <a:rPr lang="en-US" dirty="0" smtClean="0">
                <a:latin typeface="Segoe UI Semilight"/>
              </a:rPr>
              <a:t>organizations</a:t>
            </a:r>
          </a:p>
          <a:p>
            <a:r>
              <a:rPr lang="en-US" dirty="0">
                <a:latin typeface="Segoe UI Semilight"/>
              </a:rPr>
              <a:t>Time spent in H-1B status with a cap-exempt company still counts towards the 6 year limit</a:t>
            </a:r>
          </a:p>
          <a:p>
            <a:r>
              <a:rPr lang="en-US" dirty="0">
                <a:latin typeface="Segoe UI Semilight"/>
              </a:rPr>
              <a:t>Individuals must have a quota number to port to a cap-subject sponsor</a:t>
            </a:r>
          </a:p>
          <a:p>
            <a:r>
              <a:rPr lang="en-US" dirty="0" smtClean="0">
                <a:latin typeface="Segoe UI Semilight"/>
              </a:rPr>
              <a:t>An </a:t>
            </a:r>
            <a:r>
              <a:rPr lang="en-US" dirty="0" smtClean="0">
                <a:latin typeface="Segoe UI Semilight"/>
              </a:rPr>
              <a:t>H-1B may </a:t>
            </a:r>
            <a:r>
              <a:rPr lang="en-US" dirty="0">
                <a:latin typeface="Segoe UI Semilight"/>
              </a:rPr>
              <a:t>port (switch) from a cap-subject </a:t>
            </a:r>
            <a:r>
              <a:rPr lang="en-US" dirty="0" smtClean="0">
                <a:latin typeface="Segoe UI Semilight"/>
              </a:rPr>
              <a:t>sponsor to </a:t>
            </a:r>
            <a:r>
              <a:rPr lang="en-US" dirty="0">
                <a:latin typeface="Segoe UI Semilight"/>
              </a:rPr>
              <a:t>a cap-exempt sponsor</a:t>
            </a:r>
            <a:r>
              <a:rPr lang="en-US" dirty="0" smtClean="0">
                <a:latin typeface="Segoe UI Semilight"/>
              </a:rPr>
              <a:t>, even when quota numbers are </a:t>
            </a:r>
            <a:r>
              <a:rPr lang="en-US" dirty="0" smtClean="0">
                <a:latin typeface="Segoe UI Semilight"/>
              </a:rPr>
              <a:t>unavailable</a:t>
            </a:r>
            <a:endParaRPr lang="en-US" dirty="0" smtClean="0">
              <a:latin typeface="Segoe UI Semi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18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 </a:t>
            </a:r>
            <a:r>
              <a:rPr lang="en-US" dirty="0">
                <a:latin typeface="Segoe UI Semibold" panose="020B0702040204020203" pitchFamily="34" charset="0"/>
              </a:rPr>
              <a:t>6 Year </a:t>
            </a:r>
            <a:r>
              <a:rPr lang="en-US" dirty="0" smtClean="0">
                <a:latin typeface="Segoe UI Semibold" panose="020B0702040204020203" pitchFamily="34" charset="0"/>
              </a:rPr>
              <a:t>Limit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sz="2700" dirty="0">
                <a:latin typeface="Segoe UI Semilight"/>
              </a:rPr>
              <a:t>H-1B status is granted generally for </a:t>
            </a:r>
            <a:r>
              <a:rPr lang="en-US" sz="2700" dirty="0" smtClean="0">
                <a:latin typeface="Segoe UI Semilight"/>
              </a:rPr>
              <a:t>3 years </a:t>
            </a:r>
            <a:r>
              <a:rPr lang="en-US" sz="2700" dirty="0">
                <a:latin typeface="Segoe UI Semilight"/>
              </a:rPr>
              <a:t>and </a:t>
            </a:r>
            <a:r>
              <a:rPr lang="en-US" sz="2700" dirty="0" smtClean="0">
                <a:latin typeface="Segoe UI Semilight"/>
              </a:rPr>
              <a:t>eligible </a:t>
            </a:r>
            <a:r>
              <a:rPr lang="en-US" sz="2700" dirty="0">
                <a:latin typeface="Segoe UI Semilight"/>
              </a:rPr>
              <a:t>for an additional extension of </a:t>
            </a:r>
            <a:r>
              <a:rPr lang="en-US" sz="2700" dirty="0" smtClean="0">
                <a:latin typeface="Segoe UI Semilight"/>
              </a:rPr>
              <a:t>3 </a:t>
            </a:r>
            <a:r>
              <a:rPr lang="en-US" sz="2700" dirty="0">
                <a:latin typeface="Segoe UI Semilight"/>
              </a:rPr>
              <a:t>years for a total of 6 </a:t>
            </a:r>
            <a:r>
              <a:rPr lang="en-US" sz="2700" dirty="0" smtClean="0">
                <a:latin typeface="Segoe UI Semilight"/>
              </a:rPr>
              <a:t>years</a:t>
            </a:r>
          </a:p>
          <a:p>
            <a:r>
              <a:rPr lang="en-US" sz="2700" dirty="0" smtClean="0">
                <a:latin typeface="Segoe UI Semilight"/>
              </a:rPr>
              <a:t>Leaving the US stops the 6 year clock allowing</a:t>
            </a:r>
            <a:r>
              <a:rPr lang="en-US" dirty="0" smtClean="0">
                <a:latin typeface="Segoe UI Semilight"/>
              </a:rPr>
              <a:t>:</a:t>
            </a:r>
          </a:p>
          <a:p>
            <a:pPr lvl="1"/>
            <a:r>
              <a:rPr lang="en-US" dirty="0" smtClean="0">
                <a:latin typeface="Segoe UI Semilight"/>
              </a:rPr>
              <a:t>time recapture </a:t>
            </a:r>
          </a:p>
          <a:p>
            <a:pPr lvl="1"/>
            <a:r>
              <a:rPr lang="en-US" dirty="0" smtClean="0">
                <a:latin typeface="Segoe UI Semilight"/>
              </a:rPr>
              <a:t>quota avoidance in the future (remaining time only)</a:t>
            </a:r>
          </a:p>
          <a:p>
            <a:r>
              <a:rPr lang="en-US" sz="2700" dirty="0">
                <a:latin typeface="Segoe UI Semilight"/>
              </a:rPr>
              <a:t>If the foreign national leaves the </a:t>
            </a:r>
            <a:r>
              <a:rPr lang="en-US" sz="2700" dirty="0" smtClean="0">
                <a:latin typeface="Segoe UI Semilight"/>
              </a:rPr>
              <a:t>US </a:t>
            </a:r>
            <a:r>
              <a:rPr lang="en-US" sz="2700" dirty="0">
                <a:latin typeface="Segoe UI Semilight"/>
              </a:rPr>
              <a:t>for one year, he or she is eligible for another 6 years of H-1B </a:t>
            </a:r>
            <a:r>
              <a:rPr lang="en-US" sz="2700" dirty="0" smtClean="0">
                <a:latin typeface="Segoe UI Semilight"/>
              </a:rPr>
              <a:t>status by obtaining a </a:t>
            </a:r>
            <a:r>
              <a:rPr lang="en-US" sz="2700" dirty="0">
                <a:latin typeface="Segoe UI Semilight"/>
              </a:rPr>
              <a:t>new quota number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19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237"/>
            <a:ext cx="9144000" cy="22955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99031" y="274319"/>
            <a:ext cx="7315200" cy="1143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Immigration </a:t>
            </a:r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Basics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 </a:t>
            </a:r>
            <a:r>
              <a:rPr lang="en-US" dirty="0">
                <a:latin typeface="Segoe UI Semibold" panose="020B0702040204020203" pitchFamily="34" charset="0"/>
              </a:rPr>
              <a:t>6 Year </a:t>
            </a:r>
            <a:r>
              <a:rPr lang="en-US" dirty="0" smtClean="0">
                <a:latin typeface="Segoe UI Semibold" panose="020B0702040204020203" pitchFamily="34" charset="0"/>
              </a:rPr>
              <a:t>Limit Extensions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Segoe UI Semilight"/>
              </a:rPr>
              <a:t>H-1B </a:t>
            </a:r>
            <a:r>
              <a:rPr lang="en-US" dirty="0">
                <a:latin typeface="Segoe UI Semilight"/>
              </a:rPr>
              <a:t>status may be extended for 1 year periods beyond the 6 year limit if a Labor Certification has been filed and has been pending for 1 </a:t>
            </a:r>
            <a:r>
              <a:rPr lang="en-US" dirty="0" smtClean="0">
                <a:latin typeface="Segoe UI Semilight"/>
              </a:rPr>
              <a:t>year</a:t>
            </a:r>
          </a:p>
          <a:p>
            <a:r>
              <a:rPr lang="en-US" dirty="0" smtClean="0">
                <a:latin typeface="Segoe UI Semilight"/>
              </a:rPr>
              <a:t>Furthermore</a:t>
            </a:r>
            <a:r>
              <a:rPr lang="en-US" dirty="0">
                <a:latin typeface="Segoe UI Semilight"/>
              </a:rPr>
              <a:t>, 3 year extensions are available if the foreign national is a beneficiary of an approved I-140, but visa numbers are not available due to per country </a:t>
            </a:r>
            <a:r>
              <a:rPr lang="en-US" dirty="0" smtClean="0">
                <a:latin typeface="Segoe UI Semilight"/>
              </a:rPr>
              <a:t>limitations</a:t>
            </a:r>
            <a:endParaRPr lang="en-US" dirty="0">
              <a:latin typeface="Segoe UI Semi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20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 </a:t>
            </a:r>
            <a:r>
              <a:rPr lang="en-US" dirty="0" smtClean="0">
                <a:latin typeface="Segoe UI Semibold" panose="020B0702040204020203" pitchFamily="34" charset="0"/>
              </a:rPr>
              <a:t>Grace Periods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Segoe UI Semilight"/>
              </a:rPr>
              <a:t>H-1B holder may be granted a 60 day grace period upon </a:t>
            </a:r>
            <a:r>
              <a:rPr lang="en-US" dirty="0">
                <a:latin typeface="Segoe UI Semilight"/>
              </a:rPr>
              <a:t>cessation of the employment</a:t>
            </a:r>
            <a:endParaRPr lang="en-US" dirty="0" smtClean="0">
              <a:latin typeface="Segoe UI Semilight"/>
            </a:endParaRPr>
          </a:p>
          <a:p>
            <a:pPr lvl="1"/>
            <a:r>
              <a:rPr lang="en-US" dirty="0" smtClean="0">
                <a:latin typeface="Segoe UI Semilight"/>
              </a:rPr>
              <a:t>Once per approval</a:t>
            </a:r>
          </a:p>
          <a:p>
            <a:pPr lvl="1"/>
            <a:r>
              <a:rPr lang="en-US" dirty="0" smtClean="0">
                <a:latin typeface="Segoe UI Semilight"/>
              </a:rPr>
              <a:t>Doesn’t extend past the authorized validity period</a:t>
            </a:r>
          </a:p>
          <a:p>
            <a:pPr lvl="1"/>
            <a:r>
              <a:rPr lang="en-US" dirty="0">
                <a:latin typeface="Segoe UI Semilight"/>
              </a:rPr>
              <a:t>Work is not authorized during </a:t>
            </a:r>
            <a:r>
              <a:rPr lang="en-US" dirty="0" smtClean="0">
                <a:latin typeface="Segoe UI Semilight"/>
              </a:rPr>
              <a:t>the grace period, but may work upon timely filed H1B application</a:t>
            </a:r>
            <a:endParaRPr lang="en-US" dirty="0">
              <a:latin typeface="Segoe UI Semilight"/>
            </a:endParaRPr>
          </a:p>
          <a:p>
            <a:r>
              <a:rPr lang="en-US" dirty="0" smtClean="0">
                <a:latin typeface="Segoe UI Semilight"/>
              </a:rPr>
              <a:t>10 </a:t>
            </a:r>
            <a:r>
              <a:rPr lang="en-US" dirty="0" smtClean="0">
                <a:latin typeface="Segoe UI Semilight"/>
              </a:rPr>
              <a:t>days before and after the work period may be issued to accommodate transition</a:t>
            </a:r>
          </a:p>
          <a:p>
            <a:pPr lvl="1"/>
            <a:r>
              <a:rPr lang="en-US" dirty="0" smtClean="0">
                <a:latin typeface="Segoe UI Semilight"/>
              </a:rPr>
              <a:t>Work is not authorized during this time</a:t>
            </a:r>
            <a:endParaRPr lang="en-US" dirty="0">
              <a:latin typeface="Segoe UI Semi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21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H-1B </a:t>
            </a:r>
            <a:r>
              <a:rPr lang="en-US" dirty="0">
                <a:latin typeface="Segoe UI Semibold" panose="020B0702040204020203" pitchFamily="34" charset="0"/>
              </a:rPr>
              <a:t>Portability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>
                <a:latin typeface="Segoe UI Semilight"/>
              </a:rPr>
              <a:t>Portability provisions allow H-1B beneficiaries to port (switch) to a new </a:t>
            </a:r>
            <a:r>
              <a:rPr lang="en-US" dirty="0" smtClean="0">
                <a:latin typeface="Segoe UI Semilight"/>
              </a:rPr>
              <a:t>employer</a:t>
            </a:r>
          </a:p>
          <a:p>
            <a:r>
              <a:rPr lang="en-US" dirty="0" smtClean="0">
                <a:latin typeface="Segoe UI Semilight"/>
              </a:rPr>
              <a:t>The move can be immediate </a:t>
            </a:r>
            <a:r>
              <a:rPr lang="en-US" dirty="0">
                <a:latin typeface="Segoe UI Semilight"/>
              </a:rPr>
              <a:t>upon the filing of a new H-1B </a:t>
            </a:r>
            <a:r>
              <a:rPr lang="en-US" dirty="0" smtClean="0">
                <a:latin typeface="Segoe UI Semilight"/>
              </a:rPr>
              <a:t>petition, for those in proper H-1B status</a:t>
            </a:r>
          </a:p>
          <a:p>
            <a:r>
              <a:rPr lang="en-US" dirty="0" smtClean="0">
                <a:latin typeface="Segoe UI Semilight"/>
              </a:rPr>
              <a:t>The </a:t>
            </a:r>
            <a:r>
              <a:rPr lang="en-US" dirty="0">
                <a:latin typeface="Segoe UI Semilight"/>
              </a:rPr>
              <a:t>new petition must be “non-frivolous” and filed before the expiration of </a:t>
            </a:r>
            <a:r>
              <a:rPr lang="en-US" dirty="0" smtClean="0">
                <a:latin typeface="Segoe UI Semilight"/>
              </a:rPr>
              <a:t>a current H-1B</a:t>
            </a:r>
          </a:p>
          <a:p>
            <a:r>
              <a:rPr lang="en-US" dirty="0" smtClean="0">
                <a:latin typeface="Segoe UI Semilight"/>
              </a:rPr>
              <a:t>The </a:t>
            </a:r>
            <a:r>
              <a:rPr lang="en-US" dirty="0">
                <a:latin typeface="Segoe UI Semilight"/>
              </a:rPr>
              <a:t>total H-1B time remains 6 years of aggregate work with all </a:t>
            </a:r>
            <a:r>
              <a:rPr lang="en-US" dirty="0" smtClean="0">
                <a:latin typeface="Segoe UI Semilight"/>
              </a:rPr>
              <a:t>employers</a:t>
            </a:r>
            <a:endParaRPr lang="en-US" dirty="0">
              <a:latin typeface="Segoe UI Semi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22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H-4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Segoe UI Semilight"/>
              </a:rPr>
              <a:t>H-1B’s spouse </a:t>
            </a:r>
            <a:r>
              <a:rPr lang="en-US" dirty="0">
                <a:latin typeface="Segoe UI Semilight"/>
              </a:rPr>
              <a:t>and children </a:t>
            </a:r>
            <a:r>
              <a:rPr lang="en-US" dirty="0" smtClean="0">
                <a:latin typeface="Segoe UI Semilight"/>
              </a:rPr>
              <a:t>are eligible for </a:t>
            </a:r>
            <a:r>
              <a:rPr lang="en-US" dirty="0">
                <a:latin typeface="Segoe UI Semilight"/>
              </a:rPr>
              <a:t>H-4 status </a:t>
            </a:r>
            <a:r>
              <a:rPr lang="en-US" dirty="0" smtClean="0">
                <a:latin typeface="Segoe UI Semilight"/>
              </a:rPr>
              <a:t>while their </a:t>
            </a:r>
            <a:r>
              <a:rPr lang="en-US" dirty="0">
                <a:latin typeface="Segoe UI Semilight"/>
              </a:rPr>
              <a:t>H-1B is </a:t>
            </a:r>
            <a:r>
              <a:rPr lang="en-US" dirty="0" smtClean="0">
                <a:latin typeface="Segoe UI Semilight"/>
              </a:rPr>
              <a:t>maintained</a:t>
            </a:r>
          </a:p>
          <a:p>
            <a:r>
              <a:rPr lang="en-US" dirty="0">
                <a:latin typeface="Segoe UI Semilight"/>
              </a:rPr>
              <a:t>Time in H-4 status doesn’t count against a spouse’s own H-1B eligibility</a:t>
            </a:r>
          </a:p>
          <a:p>
            <a:r>
              <a:rPr lang="en-US" dirty="0" smtClean="0">
                <a:latin typeface="Segoe UI Semilight"/>
              </a:rPr>
              <a:t>H-4’s </a:t>
            </a:r>
            <a:r>
              <a:rPr lang="en-US" dirty="0">
                <a:latin typeface="Segoe UI Semilight"/>
              </a:rPr>
              <a:t>are eligible to </a:t>
            </a:r>
            <a:r>
              <a:rPr lang="en-US" dirty="0" smtClean="0">
                <a:latin typeface="Segoe UI Semilight"/>
              </a:rPr>
              <a:t>study</a:t>
            </a:r>
          </a:p>
          <a:p>
            <a:r>
              <a:rPr lang="en-US" dirty="0" smtClean="0">
                <a:latin typeface="Segoe UI Semilight"/>
              </a:rPr>
              <a:t>Must maintain individual status and documents, not automatic based on the H-1B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23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H-4 </a:t>
            </a:r>
            <a:r>
              <a:rPr lang="en-US" dirty="0" smtClean="0">
                <a:latin typeface="Segoe UI Semibold" panose="020B0702040204020203" pitchFamily="34" charset="0"/>
              </a:rPr>
              <a:t>Spouse Employment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Segoe UI Semilight"/>
              </a:rPr>
              <a:t>H-4’s </a:t>
            </a:r>
            <a:r>
              <a:rPr lang="en-US" dirty="0">
                <a:latin typeface="Segoe UI Semilight"/>
              </a:rPr>
              <a:t>are </a:t>
            </a:r>
            <a:r>
              <a:rPr lang="en-US" dirty="0" smtClean="0">
                <a:latin typeface="Segoe UI Semilight"/>
              </a:rPr>
              <a:t>recently eligible </a:t>
            </a:r>
            <a:r>
              <a:rPr lang="en-US" dirty="0">
                <a:latin typeface="Segoe UI Semilight"/>
              </a:rPr>
              <a:t>to apply for work </a:t>
            </a:r>
            <a:r>
              <a:rPr lang="en-US" dirty="0" smtClean="0">
                <a:latin typeface="Segoe UI Semilight"/>
              </a:rPr>
              <a:t>authorization, in certain cases</a:t>
            </a:r>
          </a:p>
          <a:p>
            <a:r>
              <a:rPr lang="en-US" dirty="0" smtClean="0">
                <a:latin typeface="Segoe UI Semilight"/>
              </a:rPr>
              <a:t> The Principal H-1B spouse must:</a:t>
            </a:r>
          </a:p>
          <a:p>
            <a:pPr lvl="1"/>
            <a:r>
              <a:rPr lang="en-US" dirty="0" smtClean="0">
                <a:latin typeface="Segoe UI Semilight"/>
              </a:rPr>
              <a:t>be the beneficiary of an approved I-140 Immigrant Petition (PR Classification), or</a:t>
            </a:r>
          </a:p>
          <a:p>
            <a:pPr lvl="1"/>
            <a:r>
              <a:rPr lang="en-US" dirty="0" smtClean="0">
                <a:latin typeface="Segoe UI Semilight"/>
              </a:rPr>
              <a:t>have </a:t>
            </a:r>
            <a:r>
              <a:rPr lang="en-US" dirty="0">
                <a:latin typeface="Segoe UI Semilight"/>
              </a:rPr>
              <a:t>been granted H-1B status under sections 106(a</a:t>
            </a:r>
            <a:r>
              <a:rPr lang="en-US" dirty="0" smtClean="0">
                <a:latin typeface="Segoe UI Semilight"/>
              </a:rPr>
              <a:t>) and (</a:t>
            </a:r>
            <a:r>
              <a:rPr lang="en-US" dirty="0">
                <a:latin typeface="Segoe UI Semilight"/>
              </a:rPr>
              <a:t>b) </a:t>
            </a:r>
            <a:r>
              <a:rPr lang="en-US" dirty="0" smtClean="0">
                <a:latin typeface="Segoe UI Semilight"/>
              </a:rPr>
              <a:t>of AC21</a:t>
            </a:r>
          </a:p>
          <a:p>
            <a:r>
              <a:rPr lang="en-US" dirty="0">
                <a:latin typeface="Segoe UI Semilight"/>
              </a:rPr>
              <a:t> </a:t>
            </a:r>
            <a:r>
              <a:rPr lang="en-US" dirty="0" smtClean="0">
                <a:latin typeface="Segoe UI Semilight"/>
              </a:rPr>
              <a:t>Abused spouse eligible for EAD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24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H-1B Fees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r>
                  <a:rPr lang="en-US" sz="2800" dirty="0" smtClean="0">
                    <a:latin typeface="Segoe UI Semilight"/>
                  </a:rPr>
                  <a:t>Government Filing Fees: </a:t>
                </a:r>
              </a:p>
              <a:p>
                <a:pPr lvl="1"/>
                <a:r>
                  <a:rPr lang="en-US" dirty="0" smtClean="0">
                    <a:latin typeface="Segoe UI Semilight"/>
                  </a:rPr>
                  <a:t>25 or more employees </a:t>
                </a:r>
                <a:r>
                  <a:rPr lang="en-US" sz="2398" dirty="0" smtClean="0">
                    <a:latin typeface="Segoe UI Semilight"/>
                  </a:rPr>
                  <a:t>$2,460 </a:t>
                </a:r>
              </a:p>
              <a:p>
                <a:pPr lvl="1"/>
                <a:r>
                  <a:rPr lang="en-US" sz="2398" dirty="0" smtClean="0">
                    <a:latin typeface="Segoe UI Semilight"/>
                  </a:rPr>
                  <a:t>25 or fewer employees $1,710 </a:t>
                </a:r>
              </a:p>
              <a:p>
                <a:pPr lvl="1"/>
                <a:r>
                  <a:rPr lang="en-US" sz="2398" dirty="0" smtClean="0">
                    <a:latin typeface="Segoe UI Semilight"/>
                  </a:rPr>
                  <a:t>I-539 Dependents $370</a:t>
                </a:r>
                <a:endParaRPr lang="en-US" sz="2398" dirty="0">
                  <a:latin typeface="Segoe UI Semilight"/>
                </a:endParaRPr>
              </a:p>
              <a:p>
                <a:pPr lvl="1"/>
                <a:r>
                  <a:rPr lang="en-US" dirty="0" smtClean="0">
                    <a:latin typeface="Segoe UI Semilight"/>
                  </a:rPr>
                  <a:t>Premium (optional, 15 day) Processing – $1,225</a:t>
                </a:r>
              </a:p>
              <a:p>
                <a:r>
                  <a:rPr lang="en-US" dirty="0" smtClean="0">
                    <a:latin typeface="Segoe UI Semilight"/>
                  </a:rPr>
                  <a:t>Additionally $4,000 </a:t>
                </a:r>
                <a:r>
                  <a:rPr lang="en-US" dirty="0">
                    <a:latin typeface="Segoe UI Semilight"/>
                  </a:rPr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latin typeface="Segoe UI Semilight"/>
                  </a:rPr>
                  <a:t> 50 US employees &amp;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latin typeface="Segoe UI Semilight"/>
                  </a:rPr>
                  <a:t> 50% </a:t>
                </a:r>
                <a:r>
                  <a:rPr lang="en-US" dirty="0" smtClean="0">
                    <a:latin typeface="Segoe UI Semilight"/>
                  </a:rPr>
                  <a:t>US employees </a:t>
                </a:r>
                <a:r>
                  <a:rPr lang="en-US" dirty="0">
                    <a:latin typeface="Segoe UI Semilight"/>
                  </a:rPr>
                  <a:t>are </a:t>
                </a:r>
                <a:r>
                  <a:rPr lang="en-US" dirty="0" smtClean="0">
                    <a:latin typeface="Segoe UI Semilight"/>
                  </a:rPr>
                  <a:t>H-1B</a:t>
                </a:r>
                <a:r>
                  <a:rPr lang="en-US" dirty="0">
                    <a:latin typeface="Segoe UI Semilight"/>
                  </a:rPr>
                  <a:t>, L-1A, or </a:t>
                </a:r>
                <a:r>
                  <a:rPr lang="en-US" dirty="0" smtClean="0">
                    <a:latin typeface="Segoe UI Semilight"/>
                  </a:rPr>
                  <a:t>L-1B</a:t>
                </a:r>
              </a:p>
              <a:p>
                <a:r>
                  <a:rPr lang="en-US" dirty="0" smtClean="0">
                    <a:latin typeface="Segoe UI Semilight"/>
                  </a:rPr>
                  <a:t>Legal fees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25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H-1B Labor Condition Application </a:t>
            </a:r>
            <a:r>
              <a:rPr lang="en-US" dirty="0" smtClean="0">
                <a:latin typeface="Segoe UI Semibold" panose="020B0702040204020203" pitchFamily="34" charset="0"/>
              </a:rPr>
              <a:t>(LCA)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z="2800" dirty="0">
                <a:latin typeface="Segoe UI Semilight"/>
              </a:rPr>
              <a:t>Often confused with the Labor Certification recruitment process (Job ads), which employers are generally reluctant to deal </a:t>
            </a:r>
            <a:r>
              <a:rPr lang="en-US" sz="2800" dirty="0" smtClean="0">
                <a:latin typeface="Segoe UI Semilight"/>
              </a:rPr>
              <a:t>with</a:t>
            </a:r>
          </a:p>
          <a:p>
            <a:r>
              <a:rPr lang="en-US" sz="2800" dirty="0" smtClean="0">
                <a:latin typeface="Segoe UI Semilight"/>
              </a:rPr>
              <a:t>The </a:t>
            </a:r>
            <a:r>
              <a:rPr lang="en-US" sz="2800" dirty="0">
                <a:latin typeface="Segoe UI Semilight"/>
              </a:rPr>
              <a:t>sponsor company is required to pay the </a:t>
            </a:r>
            <a:r>
              <a:rPr lang="en-US" sz="2800" dirty="0" smtClean="0">
                <a:latin typeface="Segoe UI Semilight"/>
              </a:rPr>
              <a:t>prevailing </a:t>
            </a:r>
            <a:r>
              <a:rPr lang="en-US" sz="2800" dirty="0">
                <a:latin typeface="Segoe UI Semilight"/>
              </a:rPr>
              <a:t>wage and </a:t>
            </a:r>
            <a:r>
              <a:rPr lang="en-US" sz="2800" dirty="0" smtClean="0">
                <a:latin typeface="Segoe UI Semilight"/>
              </a:rPr>
              <a:t>notify its </a:t>
            </a:r>
            <a:r>
              <a:rPr lang="en-US" sz="2800" dirty="0">
                <a:latin typeface="Segoe UI Semilight"/>
              </a:rPr>
              <a:t>employees that a foreign national is being </a:t>
            </a:r>
            <a:r>
              <a:rPr lang="en-US" sz="2800" dirty="0" smtClean="0">
                <a:latin typeface="Segoe UI Semilight"/>
              </a:rPr>
              <a:t>hired</a:t>
            </a:r>
          </a:p>
          <a:p>
            <a:r>
              <a:rPr lang="en-US" sz="2800" dirty="0" smtClean="0">
                <a:latin typeface="Segoe UI Semilight"/>
              </a:rPr>
              <a:t>The company must complete the LCA notice, post </a:t>
            </a:r>
            <a:r>
              <a:rPr lang="en-US" sz="2800" dirty="0">
                <a:latin typeface="Segoe UI Semilight"/>
              </a:rPr>
              <a:t>this </a:t>
            </a:r>
            <a:r>
              <a:rPr lang="en-US" sz="2800" dirty="0" smtClean="0">
                <a:latin typeface="Segoe UI Semilight"/>
              </a:rPr>
              <a:t>LCA information, and provide a copy to the H-1B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26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H-1B </a:t>
            </a:r>
            <a:r>
              <a:rPr lang="en-US" dirty="0" smtClean="0">
                <a:latin typeface="Segoe UI Semibold" panose="020B0702040204020203" pitchFamily="34" charset="0"/>
              </a:rPr>
              <a:t>Visa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z="2700" dirty="0" smtClean="0">
                <a:latin typeface="Segoe UI Semilight"/>
              </a:rPr>
              <a:t>Travel </a:t>
            </a:r>
            <a:r>
              <a:rPr lang="en-US" sz="2700" dirty="0">
                <a:latin typeface="Segoe UI Semilight"/>
              </a:rPr>
              <a:t>outside the </a:t>
            </a:r>
            <a:r>
              <a:rPr lang="en-US" sz="2700" dirty="0" smtClean="0">
                <a:latin typeface="Segoe UI Semilight"/>
              </a:rPr>
              <a:t>US requires a visa stamp with the properly matching category to return</a:t>
            </a:r>
          </a:p>
          <a:p>
            <a:pPr lvl="1"/>
            <a:r>
              <a:rPr lang="en-US" sz="2000" dirty="0" smtClean="0">
                <a:latin typeface="Segoe UI Semilight"/>
              </a:rPr>
              <a:t>May have multiple valid visas at a time</a:t>
            </a:r>
          </a:p>
          <a:p>
            <a:pPr lvl="1"/>
            <a:r>
              <a:rPr lang="en-US" sz="2000" dirty="0" smtClean="0">
                <a:latin typeface="Segoe UI Semilight"/>
              </a:rPr>
              <a:t>Be sure to use the correct one</a:t>
            </a:r>
          </a:p>
          <a:p>
            <a:r>
              <a:rPr lang="en-US" sz="2700" dirty="0" smtClean="0">
                <a:latin typeface="Segoe UI Semilight"/>
              </a:rPr>
              <a:t>An H-1B approval is required to get an H-1B visa</a:t>
            </a:r>
          </a:p>
          <a:p>
            <a:r>
              <a:rPr lang="en-US" sz="2700" dirty="0" smtClean="0">
                <a:latin typeface="Segoe UI Semilight"/>
              </a:rPr>
              <a:t>Apply at home </a:t>
            </a:r>
            <a:r>
              <a:rPr lang="en-US" sz="2700" dirty="0">
                <a:latin typeface="Segoe UI Semilight"/>
              </a:rPr>
              <a:t>or permitted </a:t>
            </a:r>
            <a:r>
              <a:rPr lang="en-US" sz="2700" dirty="0" smtClean="0">
                <a:latin typeface="Segoe UI Semilight"/>
              </a:rPr>
              <a:t>consulate</a:t>
            </a:r>
          </a:p>
          <a:p>
            <a:r>
              <a:rPr lang="en-US" sz="2700" dirty="0" smtClean="0">
                <a:latin typeface="Segoe UI Semilight"/>
              </a:rPr>
              <a:t>Plan in advance as </a:t>
            </a:r>
            <a:r>
              <a:rPr lang="en-US" sz="2700" dirty="0">
                <a:latin typeface="Segoe UI Semilight"/>
              </a:rPr>
              <a:t>seasonal changes may affect the timing of scheduling and </a:t>
            </a:r>
            <a:r>
              <a:rPr lang="en-US" sz="2700" dirty="0" smtClean="0">
                <a:latin typeface="Segoe UI Semilight"/>
              </a:rPr>
              <a:t>processing, taking about a week or two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H-1B </a:t>
            </a:r>
            <a:r>
              <a:rPr lang="en-US" dirty="0" smtClean="0">
                <a:latin typeface="Segoe UI Semibold" panose="020B0702040204020203" pitchFamily="34" charset="0"/>
              </a:rPr>
              <a:t>Dual Intent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z="2400" dirty="0">
                <a:latin typeface="Segoe UI Semilight"/>
              </a:rPr>
              <a:t>One of the great advantages of the H-1B is the benefit of Dual </a:t>
            </a:r>
            <a:r>
              <a:rPr lang="en-US" sz="2400" dirty="0" smtClean="0">
                <a:latin typeface="Segoe UI Semilight"/>
              </a:rPr>
              <a:t>Intent, which allows </a:t>
            </a:r>
            <a:r>
              <a:rPr lang="en-US" sz="2400" dirty="0">
                <a:latin typeface="Segoe UI Semilight"/>
              </a:rPr>
              <a:t>the foreign national to concurrently maintain non-immigrant status while at the same time applying for permanent immigration to the U.S. </a:t>
            </a:r>
            <a:endParaRPr lang="en-US" sz="2400" dirty="0" smtClean="0">
              <a:latin typeface="Segoe UI Semilight"/>
            </a:endParaRPr>
          </a:p>
          <a:p>
            <a:r>
              <a:rPr lang="en-US" sz="2400" dirty="0" smtClean="0">
                <a:latin typeface="Segoe UI Semilight"/>
              </a:rPr>
              <a:t>This </a:t>
            </a:r>
            <a:r>
              <a:rPr lang="en-US" sz="2400" dirty="0">
                <a:latin typeface="Segoe UI Semilight"/>
              </a:rPr>
              <a:t>is generally not allowed, as immigrant intent precludes a foreign national’s qualification for many non-immigrant </a:t>
            </a:r>
            <a:r>
              <a:rPr lang="en-US" sz="2400" dirty="0" smtClean="0">
                <a:latin typeface="Segoe UI Semilight"/>
              </a:rPr>
              <a:t>classifications, such as B Visitors and F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H-1B General TimeLine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z="2400" dirty="0" smtClean="0">
                <a:latin typeface="Segoe UI Semilight"/>
              </a:rPr>
              <a:t>Properly Filed - 1</a:t>
            </a:r>
            <a:r>
              <a:rPr lang="en-US" sz="2400" baseline="30000" dirty="0" smtClean="0">
                <a:latin typeface="Segoe UI Semilight"/>
              </a:rPr>
              <a:t>st</a:t>
            </a:r>
            <a:r>
              <a:rPr lang="en-US" sz="2400" dirty="0" smtClean="0">
                <a:latin typeface="Segoe UI Semilight"/>
              </a:rPr>
              <a:t> week April </a:t>
            </a:r>
          </a:p>
          <a:p>
            <a:pPr lvl="1"/>
            <a:r>
              <a:rPr lang="en-US" dirty="0" smtClean="0">
                <a:latin typeface="Segoe UI Semilight"/>
              </a:rPr>
              <a:t>Courier Receipt</a:t>
            </a:r>
          </a:p>
          <a:p>
            <a:r>
              <a:rPr lang="en-US" sz="2400" dirty="0" smtClean="0">
                <a:latin typeface="Segoe UI Semilight"/>
              </a:rPr>
              <a:t>Selected - end May</a:t>
            </a:r>
          </a:p>
          <a:p>
            <a:r>
              <a:rPr lang="en-US" sz="2400" dirty="0" smtClean="0">
                <a:latin typeface="Segoe UI Semilight"/>
              </a:rPr>
              <a:t>Approved</a:t>
            </a:r>
          </a:p>
          <a:p>
            <a:pPr lvl="1"/>
            <a:r>
              <a:rPr lang="en-US" dirty="0">
                <a:latin typeface="Segoe UI Semilight"/>
              </a:rPr>
              <a:t>Premium </a:t>
            </a:r>
            <a:r>
              <a:rPr lang="en-US" dirty="0" smtClean="0">
                <a:latin typeface="Segoe UI Semilight"/>
              </a:rPr>
              <a:t>Processing: May/June (</a:t>
            </a:r>
            <a:r>
              <a:rPr lang="en-US" dirty="0">
                <a:latin typeface="Segoe UI Semilight"/>
              </a:rPr>
              <a:t>Suspended in </a:t>
            </a:r>
            <a:r>
              <a:rPr lang="en-US" dirty="0" smtClean="0">
                <a:latin typeface="Segoe UI Semilight"/>
              </a:rPr>
              <a:t>2017)</a:t>
            </a:r>
            <a:endParaRPr lang="en-US" dirty="0">
              <a:latin typeface="Segoe UI Semilight"/>
            </a:endParaRPr>
          </a:p>
          <a:p>
            <a:pPr lvl="1"/>
            <a:r>
              <a:rPr lang="en-US" dirty="0" smtClean="0">
                <a:latin typeface="Segoe UI Semilight"/>
              </a:rPr>
              <a:t>standard maybe late June, but mostly later, most August, Sept</a:t>
            </a:r>
          </a:p>
          <a:p>
            <a:r>
              <a:rPr lang="en-US" sz="2400" dirty="0" smtClean="0">
                <a:latin typeface="Segoe UI Semilight"/>
              </a:rPr>
              <a:t>Rejected – July or later </a:t>
            </a:r>
          </a:p>
          <a:p>
            <a:r>
              <a:rPr lang="en-US" sz="2400" dirty="0" smtClean="0">
                <a:latin typeface="Segoe UI Semilight"/>
              </a:rPr>
              <a:t>Denied</a:t>
            </a:r>
            <a:r>
              <a:rPr lang="en-US" sz="2400" dirty="0">
                <a:latin typeface="Segoe UI Semilight"/>
              </a:rPr>
              <a:t>, or </a:t>
            </a:r>
            <a:r>
              <a:rPr lang="en-US" sz="2400" dirty="0" smtClean="0">
                <a:latin typeface="Segoe UI Semilight"/>
              </a:rPr>
              <a:t>Revoked - varies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29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232" y="274638"/>
            <a:ext cx="7315200" cy="1143000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Immigration Basics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Immigration is essentially split into two categories: Immigrant (Permanent Residence) and Non-Immigration (Temporary Stay)</a:t>
            </a:r>
          </a:p>
          <a:p>
            <a:r>
              <a:rPr lang="en-US" dirty="0" smtClean="0"/>
              <a:t>US law has a general presumption that all foreign nationals want to come to work and stay</a:t>
            </a:r>
          </a:p>
          <a:p>
            <a:r>
              <a:rPr lang="en-US" dirty="0" smtClean="0"/>
              <a:t>You must qualify for an individual category, not a points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UI Semibold" panose="020B0702040204020203" pitchFamily="34" charset="0"/>
              </a:rPr>
              <a:t>Texas DPS &amp; </a:t>
            </a:r>
            <a:br>
              <a:rPr lang="en-US" dirty="0" smtClean="0">
                <a:latin typeface="Segoe UI Semibold" panose="020B0702040204020203" pitchFamily="34" charset="0"/>
              </a:rPr>
            </a:br>
            <a:r>
              <a:rPr lang="en-US" dirty="0" smtClean="0">
                <a:latin typeface="Segoe UI Semibold" panose="020B0702040204020203" pitchFamily="34" charset="0"/>
              </a:rPr>
              <a:t>H-1B Extensions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r>
              <a:rPr lang="en-US" dirty="0">
                <a:latin typeface="Segoe UI Semilight"/>
              </a:rPr>
              <a:t>Texas DPS </a:t>
            </a:r>
            <a:r>
              <a:rPr lang="en-US" dirty="0" smtClean="0">
                <a:latin typeface="Segoe UI Semilight"/>
              </a:rPr>
              <a:t>requires </a:t>
            </a:r>
            <a:r>
              <a:rPr lang="en-US" dirty="0">
                <a:latin typeface="Segoe UI Semilight"/>
              </a:rPr>
              <a:t>an approval notice as they issue </a:t>
            </a:r>
            <a:r>
              <a:rPr lang="en-US" dirty="0" smtClean="0">
                <a:latin typeface="Segoe UI Semilight"/>
              </a:rPr>
              <a:t>Driver Licenses that </a:t>
            </a:r>
            <a:r>
              <a:rPr lang="en-US" dirty="0">
                <a:latin typeface="Segoe UI Semilight"/>
              </a:rPr>
              <a:t>mirror the H-1B validity dates.</a:t>
            </a:r>
          </a:p>
          <a:p>
            <a:r>
              <a:rPr lang="en-US" dirty="0">
                <a:latin typeface="Segoe UI Semilight"/>
              </a:rPr>
              <a:t>USCIS processing times on extensions can run up to 5 months or more</a:t>
            </a:r>
          </a:p>
          <a:p>
            <a:r>
              <a:rPr lang="en-US" dirty="0">
                <a:latin typeface="Segoe UI Semilight"/>
              </a:rPr>
              <a:t>Try to avoid Premium Processing </a:t>
            </a:r>
            <a:r>
              <a:rPr lang="en-US" dirty="0" smtClean="0">
                <a:latin typeface="Segoe UI Semilight"/>
              </a:rPr>
              <a:t>costs by filing </a:t>
            </a:r>
            <a:r>
              <a:rPr lang="en-US" dirty="0">
                <a:latin typeface="Segoe UI Semilight"/>
              </a:rPr>
              <a:t>extensions early</a:t>
            </a:r>
          </a:p>
          <a:p>
            <a:r>
              <a:rPr lang="en-US" dirty="0">
                <a:latin typeface="Segoe UI Semilight"/>
              </a:rPr>
              <a:t>SAVE Verification issues</a:t>
            </a:r>
          </a:p>
          <a:p>
            <a:pPr lvl="1"/>
            <a:r>
              <a:rPr lang="en-US" dirty="0">
                <a:latin typeface="Segoe UI Semilight"/>
              </a:rPr>
              <a:t>Possible 2 week delay</a:t>
            </a:r>
          </a:p>
          <a:p>
            <a:pPr lvl="1"/>
            <a:r>
              <a:rPr lang="en-US" dirty="0" smtClean="0">
                <a:latin typeface="Segoe UI Semilight"/>
              </a:rPr>
              <a:t>Approval </a:t>
            </a:r>
            <a:r>
              <a:rPr lang="en-US" dirty="0">
                <a:latin typeface="Segoe UI Semilight"/>
              </a:rPr>
              <a:t>may not be updated in DPS online </a:t>
            </a:r>
            <a:r>
              <a:rPr lang="en-US" dirty="0" smtClean="0">
                <a:latin typeface="Segoe UI Semilight"/>
              </a:rPr>
              <a:t>system</a:t>
            </a:r>
            <a:endParaRPr lang="en-US" dirty="0">
              <a:latin typeface="Segoe UI Semi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z="140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sz="1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963581" y="640080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  <a:endParaRPr lang="en-US" sz="1400" dirty="0">
              <a:solidFill>
                <a:srgbClr val="A5A5A5">
                  <a:lumMod val="50000"/>
                </a:srgbClr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rgbClr val="A5A5A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sz="1050" dirty="0">
              <a:solidFill>
                <a:srgbClr val="A5A5A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rgbClr val="A5A5A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31</a:t>
            </a:fld>
            <a:endParaRPr lang="en-US" sz="1400" dirty="0">
              <a:solidFill>
                <a:srgbClr val="A5A5A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9032" y="274320"/>
            <a:ext cx="6333337" cy="2446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216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Immigrant Categories Review</a:t>
            </a:r>
          </a:p>
          <a:p>
            <a:pPr algn="ctr"/>
            <a:endParaRPr lang="en-US" sz="3200" i="1" dirty="0" smtClean="0">
              <a:solidFill>
                <a:srgbClr val="0216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2800" i="1" dirty="0" smtClean="0">
                <a:solidFill>
                  <a:srgbClr val="0216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Lawful Permanent Resident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rgbClr val="0216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</a:t>
            </a:r>
            <a:endParaRPr lang="en-US" sz="2800" dirty="0" smtClean="0">
              <a:solidFill>
                <a:srgbClr val="0216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2800" i="1" dirty="0" smtClean="0">
                <a:solidFill>
                  <a:srgbClr val="0216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</a:t>
            </a:r>
            <a:r>
              <a:rPr lang="en-US" sz="2800" i="1" dirty="0" smtClean="0">
                <a:solidFill>
                  <a:srgbClr val="0216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Green Card</a:t>
            </a:r>
            <a:endParaRPr lang="en-US" sz="3200" i="1" dirty="0">
              <a:solidFill>
                <a:srgbClr val="0216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4"/>
            <a:ext cx="4114800" cy="25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Segoe UI Semibold" panose="020B0702040204020203" pitchFamily="34" charset="0"/>
              </a:rPr>
              <a:t>Employment-based Immigration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Segoe UI Semilight"/>
              </a:rPr>
              <a:t>EB-1 – </a:t>
            </a:r>
            <a:r>
              <a:rPr lang="en-US" sz="3200" dirty="0">
                <a:latin typeface="Segoe UI Semilight"/>
              </a:rPr>
              <a:t>Extraordinary</a:t>
            </a:r>
            <a:r>
              <a:rPr lang="en-US" sz="3600" dirty="0">
                <a:latin typeface="Segoe UI Semilight"/>
              </a:rPr>
              <a:t> / </a:t>
            </a:r>
            <a:r>
              <a:rPr lang="en-US" sz="3600" dirty="0" smtClean="0">
                <a:latin typeface="Segoe UI Semilight"/>
              </a:rPr>
              <a:t>Outstanding</a:t>
            </a:r>
          </a:p>
          <a:p>
            <a:r>
              <a:rPr lang="en-US" sz="3600" dirty="0" smtClean="0">
                <a:latin typeface="Segoe UI Semilight"/>
              </a:rPr>
              <a:t>EB-2 – </a:t>
            </a:r>
            <a:r>
              <a:rPr lang="en-US" sz="4000" dirty="0" smtClean="0">
                <a:latin typeface="Segoe UI Semilight"/>
              </a:rPr>
              <a:t>Certain </a:t>
            </a:r>
            <a:r>
              <a:rPr lang="en-US" sz="4000" dirty="0">
                <a:latin typeface="Segoe UI Semilight"/>
              </a:rPr>
              <a:t>Professionals </a:t>
            </a:r>
            <a:endParaRPr lang="en-US" sz="3600" dirty="0" smtClean="0">
              <a:latin typeface="Segoe UI Semilight"/>
            </a:endParaRPr>
          </a:p>
          <a:p>
            <a:r>
              <a:rPr lang="en-US" sz="3600" dirty="0">
                <a:latin typeface="Segoe UI Semilight"/>
              </a:rPr>
              <a:t>NIW – National Interest Waiver</a:t>
            </a:r>
          </a:p>
          <a:p>
            <a:r>
              <a:rPr lang="en-US" sz="3600" dirty="0" smtClean="0">
                <a:latin typeface="Segoe UI Semilight"/>
              </a:rPr>
              <a:t>EB-3 – General Workers</a:t>
            </a:r>
          </a:p>
          <a:p>
            <a:pPr algn="l"/>
            <a:r>
              <a:rPr lang="en-US" sz="3600" dirty="0" smtClean="0">
                <a:latin typeface="Segoe UI Semilight"/>
              </a:rPr>
              <a:t>PERM: Labor Certification </a:t>
            </a:r>
            <a:r>
              <a:rPr lang="en-US" sz="3200" dirty="0" smtClean="0">
                <a:latin typeface="Segoe UI Semilight"/>
              </a:rPr>
              <a:t>(Recruitment Process)</a:t>
            </a:r>
            <a:endParaRPr lang="en-US" sz="3600" dirty="0" smtClean="0">
              <a:latin typeface="Segoe UI Semilight"/>
            </a:endParaRPr>
          </a:p>
          <a:p>
            <a:r>
              <a:rPr lang="en-US" sz="3600" dirty="0" smtClean="0">
                <a:latin typeface="Segoe UI Semilight"/>
              </a:rPr>
              <a:t>Visa Bulletin</a:t>
            </a:r>
            <a:endParaRPr lang="en-US" sz="3600" dirty="0">
              <a:latin typeface="Segoe UI Semiligh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EB-1 Persons of Extraordinary Ability</a:t>
            </a:r>
            <a:endParaRPr lang="en-US" b="0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Segoe UI Semilight"/>
              </a:rPr>
              <a:t>Extraordinary </a:t>
            </a:r>
            <a:r>
              <a:rPr lang="en-US" dirty="0">
                <a:latin typeface="Segoe UI Semilight"/>
              </a:rPr>
              <a:t>ability in sciences, arts, education, business or athletics </a:t>
            </a:r>
            <a:r>
              <a:rPr lang="en-US" dirty="0" smtClean="0">
                <a:latin typeface="Segoe UI Semilight"/>
              </a:rPr>
              <a:t>(allows self-sponsorship and Premium Processing)</a:t>
            </a:r>
            <a:endParaRPr lang="en-US" dirty="0">
              <a:latin typeface="Segoe UI Semilight"/>
            </a:endParaRPr>
          </a:p>
          <a:p>
            <a:r>
              <a:rPr lang="en-US" dirty="0" smtClean="0">
                <a:latin typeface="Segoe UI Semilight"/>
              </a:rPr>
              <a:t>Qualifies </a:t>
            </a:r>
            <a:r>
              <a:rPr lang="en-US" dirty="0">
                <a:latin typeface="Segoe UI Semilight"/>
              </a:rPr>
              <a:t>with major award (Nobel Prize)</a:t>
            </a:r>
          </a:p>
          <a:p>
            <a:pPr lvl="1"/>
            <a:r>
              <a:rPr lang="en-US" dirty="0">
                <a:latin typeface="Segoe UI Semilight"/>
              </a:rPr>
              <a:t>Alternately a combination of USCIS criteria: </a:t>
            </a:r>
            <a:r>
              <a:rPr lang="en-US" dirty="0" smtClean="0">
                <a:latin typeface="Segoe UI Semilight"/>
              </a:rPr>
              <a:t>national/international </a:t>
            </a:r>
            <a:r>
              <a:rPr lang="en-US" dirty="0">
                <a:latin typeface="Segoe UI Semilight"/>
              </a:rPr>
              <a:t>awards, published works, membership requiring outstanding achievement, commands high salary compared to others in field, &amp; </a:t>
            </a:r>
            <a:r>
              <a:rPr lang="en-US" dirty="0" smtClean="0">
                <a:latin typeface="Segoe UI Semilight"/>
              </a:rPr>
              <a:t>similar</a:t>
            </a:r>
          </a:p>
          <a:p>
            <a:pPr lvl="1"/>
            <a:r>
              <a:rPr lang="en-US" dirty="0" smtClean="0">
                <a:latin typeface="Segoe UI Semilight"/>
              </a:rPr>
              <a:t>Intended for small percentage at top of field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33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EB-1 Outstanding Professors/Researchers 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 Semilight"/>
              </a:rPr>
              <a:t>Internationally recognized </a:t>
            </a:r>
            <a:r>
              <a:rPr lang="en-US" dirty="0">
                <a:latin typeface="Segoe UI Semilight"/>
              </a:rPr>
              <a:t>as </a:t>
            </a:r>
            <a:r>
              <a:rPr lang="en-US" dirty="0" smtClean="0">
                <a:latin typeface="Segoe UI Semilight"/>
              </a:rPr>
              <a:t>outstanding in specific academic area with at least 3 years of experience in teaching or research in area, for</a:t>
            </a:r>
            <a:r>
              <a:rPr lang="en-US" dirty="0">
                <a:latin typeface="Segoe UI Semilight"/>
              </a:rPr>
              <a:t> </a:t>
            </a:r>
            <a:r>
              <a:rPr lang="en-US" dirty="0" smtClean="0">
                <a:latin typeface="Segoe UI Semilight"/>
              </a:rPr>
              <a:t>specific teaching or research position</a:t>
            </a:r>
          </a:p>
          <a:p>
            <a:r>
              <a:rPr lang="en-US" dirty="0" smtClean="0">
                <a:latin typeface="Segoe UI Semilight"/>
              </a:rPr>
              <a:t>Evidence includes at least 2 from list of criteria such as major awards, published material, original scientific research, etc</a:t>
            </a:r>
            <a:r>
              <a:rPr lang="en-US" dirty="0" smtClean="0">
                <a:latin typeface="Segoe UI Semilight"/>
              </a:rPr>
              <a:t>.</a:t>
            </a:r>
          </a:p>
          <a:p>
            <a:r>
              <a:rPr lang="en-US" dirty="0" smtClean="0">
                <a:latin typeface="Segoe UI Semilight"/>
              </a:rPr>
              <a:t>Typically for those at or beyond PhD</a:t>
            </a:r>
            <a:endParaRPr lang="en-US" dirty="0" smtClean="0">
              <a:latin typeface="Segoe UI Semilight"/>
            </a:endParaRPr>
          </a:p>
          <a:p>
            <a:r>
              <a:rPr lang="en-US" dirty="0" smtClean="0">
                <a:latin typeface="Segoe UI Semilight"/>
              </a:rPr>
              <a:t>Premium Processing possible</a:t>
            </a:r>
            <a:endParaRPr lang="en-US" dirty="0">
              <a:latin typeface="Segoe UI Semilight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0080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00" kern="12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8D940E71-B116-4451-B28B-E718550C730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en-US" smtClean="0"/>
              <a:t>03/08/2017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EB-2 </a:t>
            </a:r>
            <a:r>
              <a:rPr lang="en-US" dirty="0">
                <a:latin typeface="Segoe UI Semibold" panose="020B0702040204020203" pitchFamily="34" charset="0"/>
              </a:rPr>
              <a:t>Certain Professionals </a:t>
            </a:r>
            <a:endParaRPr lang="en-US" b="0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Segoe UI Semilight"/>
              </a:rPr>
              <a:t>Members </a:t>
            </a:r>
            <a:r>
              <a:rPr lang="en-US" dirty="0">
                <a:latin typeface="Segoe UI Semilight"/>
              </a:rPr>
              <a:t>of the professions with advanced degrees </a:t>
            </a:r>
            <a:r>
              <a:rPr lang="en-US" dirty="0" smtClean="0">
                <a:latin typeface="Segoe UI Semilight"/>
              </a:rPr>
              <a:t>(Master’s) or </a:t>
            </a:r>
            <a:r>
              <a:rPr lang="en-US" dirty="0">
                <a:latin typeface="Segoe UI Semilight"/>
              </a:rPr>
              <a:t>the </a:t>
            </a:r>
            <a:r>
              <a:rPr lang="en-US" dirty="0" smtClean="0">
                <a:latin typeface="Segoe UI Semilight"/>
              </a:rPr>
              <a:t>equivalent (Bachelor’s plus 5 years of progressive experience)</a:t>
            </a:r>
            <a:endParaRPr lang="en-US" dirty="0">
              <a:latin typeface="Segoe UI Semilight"/>
            </a:endParaRPr>
          </a:p>
          <a:p>
            <a:r>
              <a:rPr lang="en-US" dirty="0" smtClean="0">
                <a:latin typeface="Segoe UI Semilight"/>
              </a:rPr>
              <a:t>Aliens </a:t>
            </a:r>
            <a:r>
              <a:rPr lang="en-US" dirty="0">
                <a:latin typeface="Segoe UI Semilight"/>
              </a:rPr>
              <a:t>of exceptional ability in sciences, art, or </a:t>
            </a:r>
            <a:r>
              <a:rPr lang="en-US" dirty="0" smtClean="0">
                <a:latin typeface="Segoe UI Semilight"/>
              </a:rPr>
              <a:t>business</a:t>
            </a:r>
            <a:endParaRPr lang="en-US" dirty="0">
              <a:latin typeface="Segoe UI Semilight"/>
            </a:endParaRPr>
          </a:p>
          <a:p>
            <a:r>
              <a:rPr lang="en-US" dirty="0" smtClean="0">
                <a:latin typeface="Segoe UI Semilight"/>
              </a:rPr>
              <a:t>Requires PERM Labor Certification or </a:t>
            </a:r>
            <a:r>
              <a:rPr lang="en-US" dirty="0">
                <a:latin typeface="Segoe UI Semilight"/>
              </a:rPr>
              <a:t>Waiver </a:t>
            </a:r>
            <a:r>
              <a:rPr lang="en-US" dirty="0" smtClean="0">
                <a:latin typeface="Segoe UI Semilight"/>
              </a:rPr>
              <a:t>if the alien’s </a:t>
            </a:r>
            <a:r>
              <a:rPr lang="en-US" dirty="0">
                <a:latin typeface="Segoe UI Semilight"/>
              </a:rPr>
              <a:t>services are in the National Interest </a:t>
            </a:r>
            <a:endParaRPr lang="en-US" dirty="0" smtClean="0">
              <a:latin typeface="Segoe UI Semi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35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EB-2 National Interest Waiver - NIW</a:t>
            </a:r>
            <a:endParaRPr lang="en-US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effectLst>
            <a:outerShdw blurRad="50800" dist="76200" dir="8100000" algn="tr" rotWithShape="0">
              <a:schemeClr val="accent6">
                <a:lumMod val="60000"/>
                <a:lumOff val="40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700" dirty="0" smtClean="0">
                <a:latin typeface="Segoe UI Semilight"/>
              </a:rPr>
              <a:t>Seeks </a:t>
            </a:r>
            <a:r>
              <a:rPr lang="en-US" sz="2700" dirty="0">
                <a:latin typeface="Segoe UI Semilight"/>
              </a:rPr>
              <a:t>employment in area of substantial intrinsic </a:t>
            </a:r>
            <a:r>
              <a:rPr lang="en-US" sz="2700" dirty="0" smtClean="0">
                <a:latin typeface="Segoe UI Semilight"/>
              </a:rPr>
              <a:t>merit; Benefit </a:t>
            </a:r>
            <a:r>
              <a:rPr lang="en-US" sz="2700" dirty="0">
                <a:latin typeface="Segoe UI Semilight"/>
              </a:rPr>
              <a:t>will be national in </a:t>
            </a:r>
            <a:r>
              <a:rPr lang="en-US" sz="2700" dirty="0" smtClean="0">
                <a:latin typeface="Segoe UI Semilight"/>
              </a:rPr>
              <a:t>scope; and National </a:t>
            </a:r>
            <a:r>
              <a:rPr lang="en-US" sz="2700" dirty="0">
                <a:latin typeface="Segoe UI Semilight"/>
              </a:rPr>
              <a:t>interest would be adversely affected if labor certification were </a:t>
            </a:r>
            <a:r>
              <a:rPr lang="en-US" sz="2700" dirty="0" smtClean="0">
                <a:latin typeface="Segoe UI Semilight"/>
              </a:rPr>
              <a:t>required </a:t>
            </a:r>
          </a:p>
          <a:p>
            <a:r>
              <a:rPr lang="en-US" sz="2700" dirty="0" smtClean="0">
                <a:latin typeface="Segoe UI Semilight"/>
              </a:rPr>
              <a:t>Must show benefit of unique skills substantially outweighs inherent interest in protecting US workers through labor certification process</a:t>
            </a:r>
            <a:endParaRPr lang="en-US" sz="2700" dirty="0">
              <a:latin typeface="Segoe UI Semilight"/>
            </a:endParaRPr>
          </a:p>
          <a:p>
            <a:r>
              <a:rPr lang="en-US" sz="2700" dirty="0">
                <a:latin typeface="Segoe UI Semilight"/>
              </a:rPr>
              <a:t>Allows self-sponsorship</a:t>
            </a:r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0884D7F8-B5E6-4AE2-8788-7F8E36376A3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</a:rPr>
              <a:t>EB-3 General Workers</a:t>
            </a:r>
            <a:endParaRPr lang="en-US" b="0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Segoe UI Semilight"/>
              </a:rPr>
              <a:t>Pertinent Category : those with Bachelor’s degrees &amp; who </a:t>
            </a:r>
            <a:r>
              <a:rPr lang="en-US" dirty="0">
                <a:latin typeface="Segoe UI Semilight"/>
              </a:rPr>
              <a:t>hold professional </a:t>
            </a:r>
            <a:r>
              <a:rPr lang="en-US" dirty="0" smtClean="0">
                <a:latin typeface="Segoe UI Semilight"/>
              </a:rPr>
              <a:t>jobs</a:t>
            </a:r>
          </a:p>
          <a:p>
            <a:r>
              <a:rPr lang="en-US" dirty="0" smtClean="0">
                <a:latin typeface="Segoe UI Semilight"/>
              </a:rPr>
              <a:t>Must </a:t>
            </a:r>
            <a:r>
              <a:rPr lang="en-US" dirty="0">
                <a:latin typeface="Segoe UI Semilight"/>
              </a:rPr>
              <a:t>obtain labor certifications from the Department of Labor that:</a:t>
            </a:r>
          </a:p>
          <a:p>
            <a:pPr lvl="1"/>
            <a:r>
              <a:rPr lang="en-US" dirty="0" smtClean="0">
                <a:latin typeface="Segoe UI Semilight"/>
              </a:rPr>
              <a:t>There </a:t>
            </a:r>
            <a:r>
              <a:rPr lang="en-US" dirty="0">
                <a:latin typeface="Segoe UI Semilight"/>
              </a:rPr>
              <a:t>are not sufficient </a:t>
            </a:r>
            <a:r>
              <a:rPr lang="en-US" dirty="0" smtClean="0">
                <a:latin typeface="Segoe UI Semilight"/>
              </a:rPr>
              <a:t>US </a:t>
            </a:r>
            <a:r>
              <a:rPr lang="en-US" dirty="0">
                <a:latin typeface="Segoe UI Semilight"/>
              </a:rPr>
              <a:t>workers who are able, willing, qualified, and available to do </a:t>
            </a:r>
            <a:r>
              <a:rPr lang="en-US" dirty="0" smtClean="0">
                <a:latin typeface="Segoe UI Semilight"/>
              </a:rPr>
              <a:t>the work</a:t>
            </a:r>
          </a:p>
          <a:p>
            <a:pPr lvl="1"/>
            <a:r>
              <a:rPr lang="en-US" dirty="0" smtClean="0">
                <a:latin typeface="Segoe UI Semilight"/>
              </a:rPr>
              <a:t>The </a:t>
            </a:r>
            <a:r>
              <a:rPr lang="en-US" dirty="0">
                <a:latin typeface="Segoe UI Semilight"/>
              </a:rPr>
              <a:t>employment of the alien will not adversely affect the wages and working conditions </a:t>
            </a:r>
            <a:r>
              <a:rPr lang="en-US" dirty="0" smtClean="0">
                <a:latin typeface="Segoe UI Semilight"/>
              </a:rPr>
              <a:t>of US </a:t>
            </a:r>
            <a:r>
              <a:rPr lang="en-US" dirty="0">
                <a:latin typeface="Segoe UI Semilight"/>
              </a:rPr>
              <a:t>workers similarly employed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37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Segoe UI Semibold" panose="020B0702040204020203" pitchFamily="34" charset="0"/>
              </a:rPr>
              <a:t>PERM Labor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Segoe UI Semilight"/>
              </a:rPr>
              <a:t>Complex and highly technical computerized system</a:t>
            </a:r>
          </a:p>
          <a:p>
            <a:pPr lvl="1"/>
            <a:r>
              <a:rPr lang="en-US" dirty="0">
                <a:latin typeface="Segoe UI Semilight"/>
              </a:rPr>
              <a:t>Form is </a:t>
            </a:r>
            <a:r>
              <a:rPr lang="en-US" dirty="0" smtClean="0">
                <a:latin typeface="Segoe UI Semilight"/>
              </a:rPr>
              <a:t>10-15+ </a:t>
            </a:r>
            <a:r>
              <a:rPr lang="en-US" dirty="0">
                <a:latin typeface="Segoe UI Semilight"/>
              </a:rPr>
              <a:t>pages</a:t>
            </a:r>
          </a:p>
          <a:p>
            <a:pPr lvl="1"/>
            <a:r>
              <a:rPr lang="en-US" dirty="0" smtClean="0">
                <a:latin typeface="Segoe UI Semilight"/>
              </a:rPr>
              <a:t>Minor variations often result in application denial</a:t>
            </a:r>
          </a:p>
          <a:p>
            <a:r>
              <a:rPr lang="en-US" dirty="0" smtClean="0">
                <a:latin typeface="Segoe UI Semilight"/>
              </a:rPr>
              <a:t>Theoretical 45-60 day processing, currently about 9 months initially and frequently additional 6-12 months for Audits</a:t>
            </a:r>
          </a:p>
          <a:p>
            <a:r>
              <a:rPr lang="en-US" dirty="0" smtClean="0">
                <a:latin typeface="Segoe UI Semilight"/>
              </a:rPr>
              <a:t>Based on prevailing wage determined by job duties and geographic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38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274320"/>
            <a:ext cx="7315200" cy="1143000"/>
          </a:xfrm>
        </p:spPr>
        <p:txBody>
          <a:bodyPr/>
          <a:lstStyle/>
          <a:p>
            <a:r>
              <a:rPr lang="en-US" b="0" dirty="0">
                <a:latin typeface="Segoe UI Semibold" panose="020B0702040204020203" pitchFamily="34" charset="0"/>
              </a:rPr>
              <a:t>PERM Labor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Segoe UI Semilight"/>
              </a:rPr>
              <a:t>Substantial recruitment to be done 30-180 prior to submission of PERM application</a:t>
            </a:r>
          </a:p>
          <a:p>
            <a:pPr lvl="1"/>
            <a:r>
              <a:rPr lang="en-US" dirty="0" smtClean="0">
                <a:latin typeface="Segoe UI Semilight"/>
              </a:rPr>
              <a:t>30 day job order with DOL</a:t>
            </a:r>
          </a:p>
          <a:p>
            <a:pPr lvl="1"/>
            <a:r>
              <a:rPr lang="en-US" dirty="0" smtClean="0">
                <a:latin typeface="Segoe UI Semilight"/>
              </a:rPr>
              <a:t>2 Sunday ads in largest local newspaper or professional positions may substitute one Sunday ad for an appropriate trade journal</a:t>
            </a:r>
          </a:p>
          <a:p>
            <a:pPr lvl="1"/>
            <a:r>
              <a:rPr lang="en-US" dirty="0" smtClean="0">
                <a:latin typeface="Segoe UI Semilight"/>
              </a:rPr>
              <a:t>3 additional recruitments from DOL list of 10</a:t>
            </a:r>
          </a:p>
          <a:p>
            <a:r>
              <a:rPr lang="en-US" dirty="0" smtClean="0">
                <a:latin typeface="Segoe UI Semilight"/>
              </a:rPr>
              <a:t>All applicants must be shown to not qualify or reject the terms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39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Non-Immigrant Documents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Petition &amp; Approval</a:t>
            </a:r>
          </a:p>
          <a:p>
            <a:pPr lvl="1"/>
            <a:r>
              <a:rPr lang="en-US" sz="2000" dirty="0" smtClean="0"/>
              <a:t>Sponsor applies for the Position &amp; Beneficiary’s professional qualification with USCIS</a:t>
            </a:r>
          </a:p>
          <a:p>
            <a:pPr lvl="1"/>
            <a:r>
              <a:rPr lang="en-US" sz="2000" dirty="0" smtClean="0"/>
              <a:t>May change or extend status for those already in US</a:t>
            </a:r>
          </a:p>
          <a:p>
            <a:r>
              <a:rPr lang="en-US" dirty="0" smtClean="0"/>
              <a:t>Visa</a:t>
            </a:r>
          </a:p>
          <a:p>
            <a:pPr lvl="1"/>
            <a:r>
              <a:rPr lang="en-US" sz="2000" dirty="0" smtClean="0"/>
              <a:t>Stamp in passport, issued by DOL after individual security check and personal interview</a:t>
            </a:r>
          </a:p>
          <a:p>
            <a:r>
              <a:rPr lang="en-US" dirty="0" smtClean="0"/>
              <a:t>Status / I-94</a:t>
            </a:r>
          </a:p>
          <a:p>
            <a:pPr lvl="1"/>
            <a:r>
              <a:rPr lang="en-US" sz="2000" dirty="0"/>
              <a:t>CBP officer at </a:t>
            </a:r>
            <a:r>
              <a:rPr lang="en-US" sz="2000" dirty="0" smtClean="0"/>
              <a:t>port </a:t>
            </a:r>
            <a:r>
              <a:rPr lang="en-US" sz="2000" dirty="0"/>
              <a:t>of entry grants </a:t>
            </a:r>
            <a:r>
              <a:rPr lang="en-US" sz="2000" dirty="0" smtClean="0"/>
              <a:t>foreign nationals admission: class of admission &amp; validity date </a:t>
            </a:r>
            <a:endParaRPr lang="en-US" sz="2000" dirty="0" smtClean="0"/>
          </a:p>
          <a:p>
            <a:pPr lvl="1"/>
            <a:r>
              <a:rPr lang="en-US" sz="2000" dirty="0" smtClean="0"/>
              <a:t>May apply with USCIS to change or extend status within US</a:t>
            </a:r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</a:rPr>
              <a:t>Visa Bulletin</a:t>
            </a:r>
            <a:br>
              <a:rPr lang="en-US" dirty="0">
                <a:latin typeface="Segoe UI Semibold" panose="020B0702040204020203" pitchFamily="34" charset="0"/>
              </a:rPr>
            </a:br>
            <a:r>
              <a:rPr lang="en-US" dirty="0">
                <a:latin typeface="Segoe UI Semibold" panose="020B0702040204020203" pitchFamily="34" charset="0"/>
              </a:rPr>
              <a:t>March 2017 – Final Action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203" y="1737360"/>
          <a:ext cx="8229592" cy="4434384"/>
        </p:xfrm>
        <a:graphic>
          <a:graphicData uri="http://schemas.openxmlformats.org/drawingml/2006/table">
            <a:tbl>
              <a:tblPr/>
              <a:tblGrid>
                <a:gridCol w="1175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5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6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56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56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6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56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933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Employment</a:t>
                      </a:r>
                      <a:r>
                        <a:rPr lang="en-US" sz="1800" b="1" dirty="0"/>
                        <a:t> </a:t>
                      </a:r>
                      <a:r>
                        <a:rPr lang="en-US" sz="2000" b="1" dirty="0"/>
                        <a:t>Based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All </a:t>
                      </a:r>
                      <a:r>
                        <a:rPr lang="en-US" sz="1600" b="1" dirty="0"/>
                        <a:t>Chargeability </a:t>
                      </a:r>
                      <a:r>
                        <a:rPr lang="en-US" sz="2000" b="1" dirty="0"/>
                        <a:t>Areas Except Those Listed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CHINA - mainland born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SALVADOR</a:t>
                      </a:r>
                      <a:b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GUATEMALA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HONDURAS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INDIA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MEXICO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PHILIPPINES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1st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2nd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15DEC12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01JUN08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3rd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01DEC16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15MAR14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01DEC16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22MAR05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01DEC16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15MAR12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873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Other Workers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01DEC16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15FEB06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01DEC16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22MAR05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01DEC16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15MAR12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 smtClean="0">
                <a:solidFill>
                  <a:srgbClr val="5E6062"/>
                </a:solidFill>
              </a:rPr>
              <a:t>Harry Gee &amp; Associates, PLLC</a:t>
            </a:r>
            <a:endParaRPr lang="en-US" sz="1400" dirty="0">
              <a:solidFill>
                <a:srgbClr val="5E60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z="1400" smtClean="0">
                <a:solidFill>
                  <a:srgbClr val="5E60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sz="1400" dirty="0">
              <a:solidFill>
                <a:srgbClr val="5E60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0080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00" kern="12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5E60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>
              <a:solidFill>
                <a:srgbClr val="5E60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3765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Harry Gee &amp; Associates, PLLC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" y="1463040"/>
            <a:ext cx="768096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00246A"/>
                </a:solidFill>
                <a:latin typeface="+mj-lt"/>
                <a:ea typeface="Times New Roman" panose="02020603050405020304" pitchFamily="18" charset="0"/>
              </a:rPr>
              <a:t>Presentation</a:t>
            </a:r>
            <a:r>
              <a:rPr lang="en-US" sz="4000" b="1" cap="small" dirty="0" smtClean="0">
                <a:solidFill>
                  <a:srgbClr val="00246A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4000" b="1" cap="small" dirty="0" smtClean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www.HarryGee.com/UH2017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rgbClr val="002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00246A"/>
                </a:solidFill>
                <a:latin typeface="+mj-lt"/>
                <a:ea typeface="Times New Roman" panose="02020603050405020304" pitchFamily="18" charset="0"/>
              </a:rPr>
              <a:t>Additional information</a:t>
            </a:r>
          </a:p>
          <a:p>
            <a:pPr algn="ctr"/>
            <a:r>
              <a:rPr lang="en-US" sz="3200" dirty="0" smtClean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www.HarryGee.com/Expertise</a:t>
            </a:r>
          </a:p>
          <a:p>
            <a:pPr algn="ctr"/>
            <a:endParaRPr lang="en-US" sz="2800" dirty="0" smtClean="0">
              <a:solidFill>
                <a:srgbClr val="002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800" dirty="0" smtClean="0">
              <a:solidFill>
                <a:srgbClr val="002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5847 </a:t>
            </a:r>
            <a:r>
              <a:rPr lang="en-US" sz="2000" dirty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 Felipe, </a:t>
            </a:r>
            <a:r>
              <a:rPr lang="en-US" sz="2000" dirty="0" err="1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</a:t>
            </a:r>
            <a:r>
              <a:rPr lang="en-US" sz="2000" dirty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2950</a:t>
            </a:r>
          </a:p>
          <a:p>
            <a:pPr algn="ctr"/>
            <a:r>
              <a:rPr lang="en-US" sz="2000" dirty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Houston  TX 77057</a:t>
            </a:r>
          </a:p>
          <a:p>
            <a:pPr algn="ctr"/>
            <a:r>
              <a:rPr lang="en-US" sz="2000" dirty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713.781.0071 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0080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00" kern="12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Petition Approval Letter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45920"/>
            <a:ext cx="5943600" cy="45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Visa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60" y="1554480"/>
            <a:ext cx="5212080" cy="48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Admission (I-94) Number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54485"/>
            <a:ext cx="6400800" cy="4214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5852160"/>
            <a:ext cx="274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https://i94.cbp.dhs.gov/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egoe UI Semibold" panose="020B0702040204020203" pitchFamily="34" charset="0"/>
                <a:cs typeface="Times New Roman" pitchFamily="18" charset="0"/>
              </a:rPr>
              <a:t>Work and Practical Training</a:t>
            </a:r>
            <a:endParaRPr lang="en-US" sz="3600" dirty="0">
              <a:latin typeface="Segoe UI Semibold" panose="020B0702040204020203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Segoe UI Semilight"/>
                <a:cs typeface="Times New Roman" pitchFamily="18" charset="0"/>
              </a:rPr>
              <a:t>You </a:t>
            </a:r>
            <a:r>
              <a:rPr lang="en-US" sz="2400" dirty="0" smtClean="0">
                <a:latin typeface="Segoe UI Semilight"/>
                <a:cs typeface="Times New Roman" pitchFamily="18" charset="0"/>
              </a:rPr>
              <a:t>are permitted </a:t>
            </a:r>
            <a:r>
              <a:rPr lang="en-US" sz="2400" dirty="0">
                <a:latin typeface="Segoe UI Semilight"/>
                <a:cs typeface="Times New Roman" pitchFamily="18" charset="0"/>
              </a:rPr>
              <a:t>12 months of OPT per degree </a:t>
            </a:r>
            <a:r>
              <a:rPr lang="en-US" sz="2400" dirty="0" smtClean="0">
                <a:latin typeface="Segoe UI Semilight"/>
                <a:cs typeface="Times New Roman" pitchFamily="18" charset="0"/>
              </a:rPr>
              <a:t>level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  <a:cs typeface="Times New Roman" pitchFamily="18" charset="0"/>
              </a:rPr>
              <a:t>365+ days of full-time CPT renders student ineligible for OPT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  <a:cs typeface="Times New Roman" pitchFamily="18" charset="0"/>
              </a:rPr>
              <a:t>Student’s responsibility to track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  <a:cs typeface="Times New Roman" pitchFamily="18" charset="0"/>
              </a:rPr>
              <a:t>CPT - I-20 needed to work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  <a:cs typeface="Times New Roman" pitchFamily="18" charset="0"/>
              </a:rPr>
              <a:t>OPT - Employment Authorization Document (EAD card)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>
                <a:solidFill>
                  <a:srgbClr val="5E6062"/>
                </a:solidFill>
              </a:rPr>
              <a:t>Harry Gee &amp; Associates, PLLC</a:t>
            </a:r>
            <a:endParaRPr lang="en-US" sz="1400" dirty="0">
              <a:solidFill>
                <a:srgbClr val="5E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z="1400" smtClean="0">
                <a:solidFill>
                  <a:srgbClr val="5E60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1400" dirty="0">
              <a:solidFill>
                <a:srgbClr val="5E60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 Semibold" panose="020B0702040204020203" pitchFamily="34" charset="0"/>
                <a:cs typeface="Times New Roman" pitchFamily="18" charset="0"/>
              </a:rPr>
              <a:t>Travel and </a:t>
            </a:r>
            <a:r>
              <a:rPr lang="en-US" dirty="0">
                <a:latin typeface="Segoe UI Semibold" panose="020B0702040204020203" pitchFamily="34" charset="0"/>
                <a:cs typeface="Times New Roman" pitchFamily="18" charset="0"/>
              </a:rPr>
              <a:t>Practical Training</a:t>
            </a:r>
            <a:endParaRPr lang="en-US" sz="3600" dirty="0">
              <a:latin typeface="Segoe UI Semibold" panose="020B0702040204020203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</a:rPr>
              <a:t>International travel on CPT is usually fine as the student continues to be enrolled in school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</a:rPr>
              <a:t>International travel on OPT could be problematic</a:t>
            </a:r>
          </a:p>
          <a:p>
            <a:pPr lvl="1" algn="just">
              <a:spcBef>
                <a:spcPts val="600"/>
              </a:spcBef>
            </a:pPr>
            <a:r>
              <a:rPr lang="en-US" sz="2000" dirty="0" smtClean="0">
                <a:latin typeface="Segoe UI Semilight"/>
              </a:rPr>
              <a:t>F-1 visa expired – Issues with the US Consulate Abroad</a:t>
            </a:r>
          </a:p>
          <a:p>
            <a:pPr lvl="2" algn="just">
              <a:spcBef>
                <a:spcPts val="600"/>
              </a:spcBef>
            </a:pPr>
            <a:r>
              <a:rPr lang="en-US" sz="1800" dirty="0" smtClean="0">
                <a:latin typeface="Segoe UI Semilight"/>
              </a:rPr>
              <a:t>Need to apply for F-1 visa stamping prior to re-entry</a:t>
            </a:r>
          </a:p>
          <a:p>
            <a:pPr lvl="2" algn="just">
              <a:spcBef>
                <a:spcPts val="600"/>
              </a:spcBef>
            </a:pPr>
            <a:r>
              <a:rPr lang="en-US" sz="2000" dirty="0">
                <a:latin typeface="Segoe UI Semilight"/>
              </a:rPr>
              <a:t>Documenting non-immigrant intent</a:t>
            </a:r>
          </a:p>
          <a:p>
            <a:pPr lvl="1" algn="just">
              <a:spcBef>
                <a:spcPts val="600"/>
              </a:spcBef>
            </a:pPr>
            <a:r>
              <a:rPr lang="en-US" sz="2000" dirty="0" smtClean="0">
                <a:latin typeface="Segoe UI Semilight"/>
              </a:rPr>
              <a:t>F-1 visa valid – Issues with CBP @ Port of Entry</a:t>
            </a:r>
          </a:p>
          <a:p>
            <a:pPr lvl="2" algn="just">
              <a:spcBef>
                <a:spcPts val="600"/>
              </a:spcBef>
            </a:pPr>
            <a:r>
              <a:rPr lang="en-US" sz="1800" dirty="0" smtClean="0">
                <a:latin typeface="Segoe UI Semilight"/>
              </a:rPr>
              <a:t>Proof of employment</a:t>
            </a:r>
          </a:p>
          <a:p>
            <a:pPr lvl="2" algn="just">
              <a:spcBef>
                <a:spcPts val="600"/>
              </a:spcBef>
            </a:pPr>
            <a:r>
              <a:rPr lang="en-US" sz="1800" dirty="0" smtClean="0">
                <a:latin typeface="Segoe UI Semilight"/>
              </a:rPr>
              <a:t>EAD card</a:t>
            </a:r>
          </a:p>
          <a:p>
            <a:pPr lvl="2" algn="just">
              <a:spcBef>
                <a:spcPts val="600"/>
              </a:spcBef>
            </a:pPr>
            <a:r>
              <a:rPr lang="en-US" sz="1800" dirty="0" smtClean="0">
                <a:latin typeface="Segoe UI Semilight"/>
              </a:rPr>
              <a:t>I-20 less than 6 months old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latin typeface="Segoe UI Semilight"/>
              </a:rPr>
              <a:t>Must enter as an F-1 student</a:t>
            </a:r>
            <a:endParaRPr lang="en-US" sz="2400" dirty="0">
              <a:latin typeface="Segoe UI Semi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>
                <a:solidFill>
                  <a:srgbClr val="5E6062"/>
                </a:solidFill>
              </a:rPr>
              <a:t>Harry Gee &amp; Associates, PLLC</a:t>
            </a:r>
            <a:endParaRPr lang="en-US" sz="1400" dirty="0">
              <a:solidFill>
                <a:srgbClr val="5E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z="1400" smtClean="0">
                <a:solidFill>
                  <a:srgbClr val="5E60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1400" dirty="0">
              <a:solidFill>
                <a:srgbClr val="5E60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03/08/2017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GA 01-14">
  <a:themeElements>
    <a:clrScheme name="LOHG">
      <a:dk1>
        <a:srgbClr val="02167C"/>
      </a:dk1>
      <a:lt1>
        <a:sysClr val="window" lastClr="FFFFFF"/>
      </a:lt1>
      <a:dk2>
        <a:srgbClr val="02167C"/>
      </a:dk2>
      <a:lt2>
        <a:srgbClr val="EEECE1"/>
      </a:lt2>
      <a:accent1>
        <a:srgbClr val="7F7F7F"/>
      </a:accent1>
      <a:accent2>
        <a:srgbClr val="BFBFBF"/>
      </a:accent2>
      <a:accent3>
        <a:srgbClr val="A5A5A5"/>
      </a:accent3>
      <a:accent4>
        <a:srgbClr val="7F7F7F"/>
      </a:accent4>
      <a:accent5>
        <a:srgbClr val="3F3F3F"/>
      </a:accent5>
      <a:accent6>
        <a:srgbClr val="02167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 01-14" id="{DEF33FD9-06A7-4F4F-94C0-D35BC4167F9A}" vid="{9F750631-A65B-49AA-8CAA-F273EAFF7E7F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HGA 01-14</Template>
  <TotalTime>0</TotalTime>
  <Words>2559</Words>
  <Application>Microsoft Office PowerPoint</Application>
  <PresentationFormat>On-screen Show (4:3)</PresentationFormat>
  <Paragraphs>492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Cambria Math</vt:lpstr>
      <vt:lpstr>Century Gothic</vt:lpstr>
      <vt:lpstr>Courier New</vt:lpstr>
      <vt:lpstr>Segoe UI</vt:lpstr>
      <vt:lpstr>Segoe UI Semibold</vt:lpstr>
      <vt:lpstr>Segoe UI Semilight</vt:lpstr>
      <vt:lpstr>Times New Roman</vt:lpstr>
      <vt:lpstr>HGA 01-14</vt:lpstr>
      <vt:lpstr>PowerPoint Presentation</vt:lpstr>
      <vt:lpstr>PowerPoint Presentation</vt:lpstr>
      <vt:lpstr>Immigration Basics</vt:lpstr>
      <vt:lpstr>Non-Immigrant Documents</vt:lpstr>
      <vt:lpstr>Petition Approval Letter</vt:lpstr>
      <vt:lpstr>Visa</vt:lpstr>
      <vt:lpstr>Admission (I-94) Number</vt:lpstr>
      <vt:lpstr>Work and Practical Training</vt:lpstr>
      <vt:lpstr>Travel and Practical Training</vt:lpstr>
      <vt:lpstr>24- Month STEM Extension</vt:lpstr>
      <vt:lpstr>Cap Gap</vt:lpstr>
      <vt:lpstr>PowerPoint Presentation</vt:lpstr>
      <vt:lpstr>H-1B: Temporary Professionals</vt:lpstr>
      <vt:lpstr>H-1B Employer Specific &amp; Position Specific</vt:lpstr>
      <vt:lpstr>H-1B Timing</vt:lpstr>
      <vt:lpstr>H-1B Quotas</vt:lpstr>
      <vt:lpstr>H-1B Quotas</vt:lpstr>
      <vt:lpstr>H-1B Quota Exemption</vt:lpstr>
      <vt:lpstr>H-1B 6 Year Limit</vt:lpstr>
      <vt:lpstr>H-1B 6 Year Limit Extensions</vt:lpstr>
      <vt:lpstr>H-1B Grace Periods</vt:lpstr>
      <vt:lpstr>H-1B Portability</vt:lpstr>
      <vt:lpstr>H-4 Family</vt:lpstr>
      <vt:lpstr>H-4 Spouse Employment</vt:lpstr>
      <vt:lpstr>H-1B Fees</vt:lpstr>
      <vt:lpstr>H-1B Labor Condition Application (LCA)</vt:lpstr>
      <vt:lpstr>H-1B Visa</vt:lpstr>
      <vt:lpstr>H-1B Dual Intent</vt:lpstr>
      <vt:lpstr>H-1B General TimeLine</vt:lpstr>
      <vt:lpstr>Texas DPS &amp;  H-1B Extensions</vt:lpstr>
      <vt:lpstr>PowerPoint Presentation</vt:lpstr>
      <vt:lpstr>Employment-based Immigration</vt:lpstr>
      <vt:lpstr>EB-1 Persons of Extraordinary Ability</vt:lpstr>
      <vt:lpstr>EB-1 Outstanding Professors/Researchers </vt:lpstr>
      <vt:lpstr>EB-2 Certain Professionals </vt:lpstr>
      <vt:lpstr>EB-2 National Interest Waiver - NIW</vt:lpstr>
      <vt:lpstr>EB-3 General Workers</vt:lpstr>
      <vt:lpstr>PERM Labor Certification</vt:lpstr>
      <vt:lpstr>PERM Labor Certification</vt:lpstr>
      <vt:lpstr>Visa Bulletin March 2017 – Final Action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2014-01-14T15:43:05Z</dcterms:created>
  <dcterms:modified xsi:type="dcterms:W3CDTF">2017-03-06T20:27:19Z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